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72" r:id="rId6"/>
    <p:sldId id="273" r:id="rId7"/>
    <p:sldId id="260" r:id="rId8"/>
    <p:sldId id="261" r:id="rId9"/>
    <p:sldId id="262" r:id="rId10"/>
    <p:sldId id="263" r:id="rId11"/>
    <p:sldId id="264" r:id="rId12"/>
    <p:sldId id="265" r:id="rId13"/>
    <p:sldId id="266" r:id="rId14"/>
    <p:sldId id="267" r:id="rId15"/>
    <p:sldId id="268" r:id="rId16"/>
    <p:sldId id="269" r:id="rId17"/>
    <p:sldId id="274" r:id="rId18"/>
    <p:sldId id="275" r:id="rId19"/>
    <p:sldId id="276" r:id="rId20"/>
    <p:sldId id="277"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9659" autoAdjust="0"/>
  </p:normalViewPr>
  <p:slideViewPr>
    <p:cSldViewPr snapToGrid="0">
      <p:cViewPr varScale="1">
        <p:scale>
          <a:sx n="52" d="100"/>
          <a:sy n="52" d="100"/>
        </p:scale>
        <p:origin x="14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E791A-0FEA-43BF-A14D-E1B570DD05C6}" type="datetimeFigureOut">
              <a:rPr lang="fr-FR" smtClean="0"/>
              <a:t>09/03/2017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568F0-56FB-41CC-BC26-B2E30626F284}" type="slidenum">
              <a:rPr lang="fr-FR" smtClean="0"/>
              <a:t>‹N°›</a:t>
            </a:fld>
            <a:endParaRPr lang="fr-FR"/>
          </a:p>
        </p:txBody>
      </p:sp>
    </p:spTree>
    <p:extLst>
      <p:ext uri="{BB962C8B-B14F-4D97-AF65-F5344CB8AC3E}">
        <p14:creationId xmlns:p14="http://schemas.microsoft.com/office/powerpoint/2010/main" val="1738409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a:t>
            </a:fld>
            <a:endParaRPr lang="fr-FR"/>
          </a:p>
        </p:txBody>
      </p:sp>
    </p:spTree>
    <p:extLst>
      <p:ext uri="{BB962C8B-B14F-4D97-AF65-F5344CB8AC3E}">
        <p14:creationId xmlns:p14="http://schemas.microsoft.com/office/powerpoint/2010/main" val="2757304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Concevoir</a:t>
            </a:r>
            <a:r>
              <a:rPr lang="fr-FR" baseline="0" dirty="0" smtClean="0"/>
              <a:t> les enseignements dans les 4 domaines disciplinaires, y intégrer les enseignements langagiers (oral et écrit) ainsi que l’élaboration du métier d’élève par la construction de la conscience des apprentissages (dépasser le « j’ai fait » pour mémoriser le « j’ai appris ») </a:t>
            </a:r>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10</a:t>
            </a:fld>
            <a:endParaRPr lang="fr-FR"/>
          </a:p>
        </p:txBody>
      </p:sp>
    </p:spTree>
    <p:extLst>
      <p:ext uri="{BB962C8B-B14F-4D97-AF65-F5344CB8AC3E}">
        <p14:creationId xmlns:p14="http://schemas.microsoft.com/office/powerpoint/2010/main" val="265475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domaine</a:t>
            </a:r>
            <a:r>
              <a:rPr lang="fr-FR" baseline="0" dirty="0" smtClean="0"/>
              <a:t> s’articule aux séquences d’enseignement des 4 autres domaines: on parle pour réfléchir et pour apprendre. </a:t>
            </a:r>
          </a:p>
          <a:p>
            <a:r>
              <a:rPr lang="fr-FR" baseline="0" dirty="0" smtClean="0"/>
              <a:t>Dès la conception de la séquence les apprentissages langagiers doivent être anticipés pour être enseignés, observés (lexique, structure syntaxique, évolution du langage en situation vers le langage d’évocation et vers le langage écrit) </a:t>
            </a:r>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11</a:t>
            </a:fld>
            <a:endParaRPr lang="fr-FR"/>
          </a:p>
        </p:txBody>
      </p:sp>
    </p:spTree>
    <p:extLst>
      <p:ext uri="{BB962C8B-B14F-4D97-AF65-F5344CB8AC3E}">
        <p14:creationId xmlns:p14="http://schemas.microsoft.com/office/powerpoint/2010/main" val="1923915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Ce domaine</a:t>
            </a:r>
            <a:r>
              <a:rPr lang="fr-FR" baseline="0" dirty="0" smtClean="0"/>
              <a:t> s’articule aux séquences d’enseignement des 4 autres domaines:  on écrit pour garder trace de l’apprentissage  (langage d’évocation, mémorisation, rôle de l’écrit: adressé à un destinataire – qui peut être soi-même - éloignés dans l’espace et le temps ) </a:t>
            </a:r>
          </a:p>
          <a:p>
            <a:r>
              <a:rPr lang="fr-FR" baseline="0" dirty="0" smtClean="0"/>
              <a:t>- Comprendre des écrits à leur portée (tirer du sens d’un texte écouté, d’une explication donnée par l’adulte : se construire des images, se raconter avec des mots, être capable de raconter à autrui, dans un langage de plus en plus proche du langage écrit - langage oral / scriptural / écrit) </a:t>
            </a:r>
          </a:p>
          <a:p>
            <a:r>
              <a:rPr lang="fr-FR" baseline="0" dirty="0" smtClean="0"/>
              <a:t>- La production de textes écrits comprend essentiellement la rédaction d’un texte qui permet de verbaliser, formaliser, mémoriser les apprentissages effectués au cours des séquences dans les différents domaines: il ne s’agit pas uniquement de textes narratifs. Et le mot « texte » peut être entendu au sens large: il peut tout aussi bien s’agir d’un schéma ou d’une image </a:t>
            </a:r>
            <a:r>
              <a:rPr lang="fr-FR" baseline="0" dirty="0" err="1" smtClean="0"/>
              <a:t>légendé-e</a:t>
            </a:r>
            <a:r>
              <a:rPr lang="fr-FR" baseline="0" dirty="0" smtClean="0"/>
              <a:t>, d’un tableau, … (</a:t>
            </a:r>
            <a:r>
              <a:rPr lang="fr-FR" baseline="0" dirty="0" err="1" smtClean="0"/>
              <a:t>cf</a:t>
            </a:r>
            <a:r>
              <a:rPr lang="fr-FR" baseline="0" dirty="0" smtClean="0"/>
              <a:t>/ Classeur des savoirs présenté par Christine </a:t>
            </a:r>
            <a:r>
              <a:rPr lang="fr-FR" baseline="0" dirty="0" err="1" smtClean="0"/>
              <a:t>Bauducco</a:t>
            </a:r>
            <a:r>
              <a:rPr lang="fr-FR" baseline="0" dirty="0" smtClean="0"/>
              <a:t>) </a:t>
            </a:r>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12</a:t>
            </a:fld>
            <a:endParaRPr lang="fr-FR"/>
          </a:p>
        </p:txBody>
      </p:sp>
    </p:spTree>
    <p:extLst>
      <p:ext uri="{BB962C8B-B14F-4D97-AF65-F5344CB8AC3E}">
        <p14:creationId xmlns:p14="http://schemas.microsoft.com/office/powerpoint/2010/main" val="4123278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domaine</a:t>
            </a:r>
            <a:r>
              <a:rPr lang="fr-FR" baseline="0" dirty="0" smtClean="0"/>
              <a:t> s’articule aux séquences d’enseignement des 4 autres domaines: on parle pour réfléchir et pour apprendre, on écrit pour garder trace de l’apprentissage </a:t>
            </a:r>
          </a:p>
          <a:p>
            <a:r>
              <a:rPr lang="fr-FR" baseline="0" dirty="0" smtClean="0"/>
              <a:t>A cela s’ajoute la dimension culturelle  qui s’appuie aussi tout naturellement sur lecture de la littérature de jeunesse  et la production de textes narratifs (être capable de comprendre: savoir qu’il faut repérer les informations essentielles  </a:t>
            </a:r>
            <a:r>
              <a:rPr lang="fr-FR" b="1" i="1" baseline="0" dirty="0" smtClean="0"/>
              <a:t>qui, où, quand, quoi, comment – avec qui</a:t>
            </a:r>
            <a:r>
              <a:rPr lang="fr-FR" b="0" i="1" baseline="0" dirty="0" smtClean="0"/>
              <a:t> ) </a:t>
            </a:r>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13</a:t>
            </a:fld>
            <a:endParaRPr lang="fr-FR"/>
          </a:p>
        </p:txBody>
      </p:sp>
    </p:spTree>
    <p:extLst>
      <p:ext uri="{BB962C8B-B14F-4D97-AF65-F5344CB8AC3E}">
        <p14:creationId xmlns:p14="http://schemas.microsoft.com/office/powerpoint/2010/main" val="357230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apprentissages ne sont pas encore explicites pour l’enfant. Ils ne bénéficient d’aucune action de structuration ou d’institutionnalisation. </a:t>
            </a:r>
          </a:p>
          <a:p>
            <a:r>
              <a:rPr lang="fr-FR" dirty="0" smtClean="0"/>
              <a:t>-Les jeux et activités libres permettent l’enrichissement des « représentations initiales » qui pourront être utilisées comme situations de références pour conduire ensuite</a:t>
            </a:r>
            <a:r>
              <a:rPr lang="fr-FR" baseline="0" dirty="0" smtClean="0"/>
              <a:t> des apprentissages formalisés.</a:t>
            </a:r>
          </a:p>
          <a:p>
            <a:r>
              <a:rPr lang="fr-FR" baseline="0" dirty="0" smtClean="0"/>
              <a:t>-Quand et où: à l’accueil, en récréation, dans les plages horaires de travail en plateaux individuels… - dans les coins jeux d’imitation, de construction, de dessin libre, de transvasements …; dans la cour ; dans la salle d’EPS …</a:t>
            </a:r>
            <a:endParaRPr lang="fr-FR" dirty="0" smtClean="0"/>
          </a:p>
          <a:p>
            <a:r>
              <a:rPr lang="fr-FR" dirty="0" smtClean="0"/>
              <a:t>-</a:t>
            </a:r>
            <a:r>
              <a:rPr lang="fr-FR" baseline="0" dirty="0" smtClean="0"/>
              <a:t> </a:t>
            </a:r>
            <a:r>
              <a:rPr lang="fr-FR" dirty="0" smtClean="0"/>
              <a:t>EVALUATION: observation, prise de notes individuelles</a:t>
            </a:r>
            <a:r>
              <a:rPr lang="fr-FR" baseline="0" dirty="0" smtClean="0"/>
              <a:t> </a:t>
            </a:r>
            <a:r>
              <a:rPr lang="fr-FR" b="1" baseline="0" dirty="0" smtClean="0"/>
              <a:t>sur le niveau de langage </a:t>
            </a:r>
            <a:r>
              <a:rPr lang="fr-FR" baseline="0" dirty="0" smtClean="0"/>
              <a:t>utilisé par l’enfant, spontanément et dans l’interaction (il écoute, il répète, il s’exprime –il nomme des objets, des actions -  il utilise des mots, des phrases courtes, des phrases complexes – il utilise un mot-pronom (i – a),  des pronoms (je , il, elle, tu) </a:t>
            </a:r>
          </a:p>
          <a:p>
            <a:r>
              <a:rPr lang="fr-FR" b="1" baseline="0" dirty="0" smtClean="0"/>
              <a:t>Sur l’habileté manuelle </a:t>
            </a:r>
          </a:p>
          <a:p>
            <a:r>
              <a:rPr lang="fr-FR" b="1" baseline="0" dirty="0" smtClean="0"/>
              <a:t>Sur la capacité à collaborer avec l’adulte, avec un autre enfant, dans un groupe d’enfants</a:t>
            </a:r>
          </a:p>
          <a:p>
            <a:r>
              <a:rPr lang="fr-FR" b="1" baseline="0" dirty="0" smtClean="0"/>
              <a:t>Sur la capacité à se concentrer : durée du jeu avec un même objet, dans un même espace …</a:t>
            </a:r>
          </a:p>
          <a:p>
            <a:r>
              <a:rPr lang="fr-FR" b="0" baseline="0" dirty="0" smtClean="0"/>
              <a:t>-</a:t>
            </a:r>
            <a:r>
              <a:rPr lang="fr-FR" b="0" baseline="0" smtClean="0"/>
              <a:t>OUTIL PRO. </a:t>
            </a:r>
            <a:r>
              <a:rPr lang="fr-FR" b="0" baseline="0" dirty="0" smtClean="0"/>
              <a:t>POSSIBLE: grille préparée à l’avance (cocher), fiche individuelle d’observation d’élève (écrire en toutes lettres) …cf. Grilles EDUSCOL </a:t>
            </a:r>
            <a:endParaRPr lang="fr-FR" b="0"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14</a:t>
            </a:fld>
            <a:endParaRPr lang="fr-FR"/>
          </a:p>
        </p:txBody>
      </p:sp>
    </p:spTree>
    <p:extLst>
      <p:ext uri="{BB962C8B-B14F-4D97-AF65-F5344CB8AC3E}">
        <p14:creationId xmlns:p14="http://schemas.microsoft.com/office/powerpoint/2010/main" val="216617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apprentissages sont rendus explicites</a:t>
            </a:r>
            <a:r>
              <a:rPr lang="fr-FR" baseline="0" dirty="0" smtClean="0"/>
              <a:t> par des phases réflexives qui mobilisent le langage au service de la prise de conscience des facteurs de succès.</a:t>
            </a:r>
          </a:p>
          <a:p>
            <a:r>
              <a:rPr lang="fr-FR" baseline="0" dirty="0" smtClean="0"/>
              <a:t>-Une trace est conservée pour mémoriser l’apprentissage, mémoriser et objectiver la réussite, accompagnée d’un exemple tiré de la séance, pour y parvenir</a:t>
            </a:r>
          </a:p>
          <a:p>
            <a:r>
              <a:rPr lang="fr-FR" baseline="0" dirty="0" smtClean="0"/>
              <a:t>- OUTIL PROFESSIONNEL POSSIBLE: </a:t>
            </a:r>
          </a:p>
          <a:p>
            <a:r>
              <a:rPr lang="fr-FR" b="1" baseline="0" dirty="0" smtClean="0"/>
              <a:t>Grille d’observation </a:t>
            </a:r>
            <a:r>
              <a:rPr lang="fr-FR" baseline="0" dirty="0" smtClean="0"/>
              <a:t>du langage en situation, individuelle; </a:t>
            </a:r>
          </a:p>
          <a:p>
            <a:r>
              <a:rPr lang="fr-FR" baseline="0" dirty="0" smtClean="0"/>
              <a:t>Fiche du </a:t>
            </a:r>
            <a:r>
              <a:rPr lang="fr-FR" b="1" baseline="0" dirty="0" smtClean="0"/>
              <a:t>classeur des savoirs </a:t>
            </a:r>
            <a:r>
              <a:rPr lang="fr-FR" baseline="0" dirty="0" smtClean="0"/>
              <a:t>pour garder trace de l’enseignement, collectif (titre, photos, schémas, dessins, textes construits collectivement, écrits par l’adulte ou saisis par les enfants de la classe ou de l’élémentaire)</a:t>
            </a:r>
          </a:p>
          <a:p>
            <a:r>
              <a:rPr lang="fr-FR" baseline="0" dirty="0" smtClean="0"/>
              <a:t>Fiche du </a:t>
            </a:r>
            <a:r>
              <a:rPr lang="fr-FR" b="1" baseline="0" dirty="0" smtClean="0"/>
              <a:t>cahier de suivi </a:t>
            </a:r>
            <a:r>
              <a:rPr lang="fr-FR" baseline="0" dirty="0" smtClean="0"/>
              <a:t>(ou du cahier – classeur – coffret de réussites) individuel avec traces de la production de l’enfant (dessin, photo, écrit de l’adulte sous dictée par l’enfant, extrait d’un production plus grande pour mémoire, objet …)</a:t>
            </a:r>
          </a:p>
          <a:p>
            <a:r>
              <a:rPr lang="fr-FR" b="1" baseline="0" dirty="0" smtClean="0"/>
              <a:t>Valise des apprentissages</a:t>
            </a:r>
            <a:r>
              <a:rPr lang="fr-FR" baseline="0" dirty="0" smtClean="0"/>
              <a:t>: un objet qui permet à l’enfant de se remémorer et de raconter à un tiers absent lors de l’activité ce qu’elle/il a fait, ce qu’elle/il a appris, la photo du contenu de la valise permet la remémoration des activités et des apprentissages </a:t>
            </a:r>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15</a:t>
            </a:fld>
            <a:endParaRPr lang="fr-FR"/>
          </a:p>
        </p:txBody>
      </p:sp>
    </p:spTree>
    <p:extLst>
      <p:ext uri="{BB962C8B-B14F-4D97-AF65-F5344CB8AC3E}">
        <p14:creationId xmlns:p14="http://schemas.microsoft.com/office/powerpoint/2010/main" val="1900859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LA</a:t>
            </a:r>
            <a:r>
              <a:rPr lang="fr-FR" b="1" baseline="0" dirty="0" smtClean="0"/>
              <a:t> PLACE DE L’EVALUATION POSITIVE DANS LA SEQUENCE D’ENSEIGNEMENT:</a:t>
            </a:r>
          </a:p>
          <a:p>
            <a:r>
              <a:rPr lang="fr-FR" baseline="0" dirty="0" smtClean="0"/>
              <a:t>PHASE 1: </a:t>
            </a:r>
            <a:r>
              <a:rPr lang="fr-FR" b="0" baseline="0" dirty="0" smtClean="0"/>
              <a:t>observations</a:t>
            </a:r>
            <a:r>
              <a:rPr lang="fr-FR" baseline="0" dirty="0" smtClean="0"/>
              <a:t> des actions et paroles spontanées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PHASE 2:  observation des réactions en situation d’imitation de gestes, observation des verbalisations en situation de répétition langagières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PHASE 3: observation de l’appropriation du savoir en jeu </a:t>
            </a:r>
            <a:r>
              <a:rPr lang="fr-FR" baseline="0" dirty="0" smtClean="0">
                <a:sym typeface="Wingdings" panose="05000000000000000000" pitchFamily="2" charset="2"/>
              </a:rPr>
              <a:t> lexique, chronologie, capacités à raconter, à représenter (abstraction), à se remémorer, à dicter un langage scriptural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sym typeface="Wingdings" panose="05000000000000000000" pitchFamily="2" charset="2"/>
              </a:rPr>
              <a:t>PHASE 4: observation du travail de métacognition (réflexion avant, pendant, après l’action) et de verbalisation (ce que je fais, comment je fais?, ce que je comprends, ce que j’apprends) – langage en situation / langage hors situation  scriptural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sym typeface="Wingdings" panose="05000000000000000000" pitchFamily="2" charset="2"/>
              </a:rPr>
              <a:t>PHASE 5: Evaluation du progrès de l’enfant  acquisitions langagières orales (se remémorer), acquisitions langagières d’oral scriptural (MS-GS) et de langage écrit en GS (se remémorer, expliquer, représenter, écrire, mémoriser), acquisitions cognitives (savoirs, savoir-faire)</a:t>
            </a:r>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16</a:t>
            </a:fld>
            <a:endParaRPr lang="fr-FR"/>
          </a:p>
        </p:txBody>
      </p:sp>
    </p:spTree>
    <p:extLst>
      <p:ext uri="{BB962C8B-B14F-4D97-AF65-F5344CB8AC3E}">
        <p14:creationId xmlns:p14="http://schemas.microsoft.com/office/powerpoint/2010/main" val="2902279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Sur EDUSCOL:</a:t>
            </a:r>
            <a:r>
              <a:rPr lang="fr-FR" baseline="0" dirty="0" smtClean="0"/>
              <a:t> trouver les propositions d’observables cliquer sur les titres, être redirigé vers la fiche des ressources évaluations – On peut aussi télécharger et imprimer ces fiches par domaines, pour élaborer les grilles d’observables pour les PE à travailler en équipe</a:t>
            </a:r>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17</a:t>
            </a:fld>
            <a:endParaRPr lang="fr-FR"/>
          </a:p>
        </p:txBody>
      </p:sp>
    </p:spTree>
    <p:extLst>
      <p:ext uri="{BB962C8B-B14F-4D97-AF65-F5344CB8AC3E}">
        <p14:creationId xmlns:p14="http://schemas.microsoft.com/office/powerpoint/2010/main" val="799935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18</a:t>
            </a:fld>
            <a:endParaRPr lang="fr-FR"/>
          </a:p>
        </p:txBody>
      </p:sp>
    </p:spTree>
    <p:extLst>
      <p:ext uri="{BB962C8B-B14F-4D97-AF65-F5344CB8AC3E}">
        <p14:creationId xmlns:p14="http://schemas.microsoft.com/office/powerpoint/2010/main" val="3985636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dirty="0" smtClean="0">
                <a:solidFill>
                  <a:srgbClr val="7030A0"/>
                </a:solidFill>
              </a:rPr>
              <a:t>CIBLER LES OBSERVABLES </a:t>
            </a:r>
            <a:r>
              <a:rPr lang="fr-FR" sz="1200" dirty="0" smtClean="0"/>
              <a:t>pour les enseignants en utilisant les grilles </a:t>
            </a:r>
            <a:r>
              <a:rPr lang="fr-FR" sz="1200" dirty="0" err="1" smtClean="0"/>
              <a:t>Eduscol</a:t>
            </a:r>
            <a:r>
              <a:rPr lang="fr-FR" sz="1200" dirty="0" smtClean="0"/>
              <a:t> </a:t>
            </a:r>
            <a:r>
              <a:rPr lang="fr-FR" dirty="0" smtClean="0"/>
              <a:t>(limiter le nombre d’Items) </a:t>
            </a:r>
          </a:p>
          <a:p>
            <a:r>
              <a:rPr lang="fr-FR" sz="1200" i="1" dirty="0" smtClean="0"/>
              <a:t> </a:t>
            </a:r>
            <a:r>
              <a:rPr lang="fr-FR" sz="1200" b="1" dirty="0" smtClean="0">
                <a:solidFill>
                  <a:srgbClr val="7030A0"/>
                </a:solidFill>
              </a:rPr>
              <a:t>Concevoir le Classeur des savoirs </a:t>
            </a:r>
            <a:r>
              <a:rPr lang="fr-FR" sz="1200" dirty="0" smtClean="0"/>
              <a:t>au fil des séquences, avec les enfants, en organisant les phases de formalisation avec des objectifs de clarté cognitive </a:t>
            </a:r>
            <a:r>
              <a:rPr lang="fr-FR" dirty="0" smtClean="0"/>
              <a:t>(1 pour la classe + des exemplaires pour circulation ou 1 pour la classe et inclusions dans le cahier de suivi de l’élève)</a:t>
            </a:r>
          </a:p>
          <a:p>
            <a:r>
              <a:rPr lang="fr-FR" sz="1200" b="1" i="1" dirty="0" smtClean="0">
                <a:solidFill>
                  <a:srgbClr val="7030A0"/>
                </a:solidFill>
              </a:rPr>
              <a:t> </a:t>
            </a:r>
            <a:r>
              <a:rPr lang="fr-FR" sz="1200" b="1" dirty="0" smtClean="0">
                <a:solidFill>
                  <a:srgbClr val="7030A0"/>
                </a:solidFill>
              </a:rPr>
              <a:t>Carnet de suivi individuel </a:t>
            </a:r>
            <a:r>
              <a:rPr lang="fr-FR" sz="1200" dirty="0" smtClean="0"/>
              <a:t>avec traces de réussites, de progrès </a:t>
            </a:r>
            <a:r>
              <a:rPr lang="fr-FR" dirty="0" smtClean="0"/>
              <a:t>(cf. cahier du bonhomme) </a:t>
            </a:r>
            <a:r>
              <a:rPr lang="fr-FR" sz="1200" dirty="0" smtClean="0"/>
              <a:t>et 2 synthèses annuelles « type synthèse GS) </a:t>
            </a:r>
          </a:p>
          <a:p>
            <a:endParaRPr lang="fr-FR" sz="1200" i="1" dirty="0" smtClean="0"/>
          </a:p>
          <a:p>
            <a:r>
              <a:rPr lang="fr-FR" sz="1200" i="1" dirty="0" smtClean="0"/>
              <a:t>Il est possible de concevoir un seul</a:t>
            </a:r>
            <a:r>
              <a:rPr lang="fr-FR" sz="1200" i="1" baseline="0" dirty="0" smtClean="0"/>
              <a:t> outil qui intègre le principe du classeur des savoirs et le carnet de suivi individuel </a:t>
            </a:r>
            <a:endParaRPr lang="fr-FR" i="1" dirty="0" smtClean="0"/>
          </a:p>
          <a:p>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19</a:t>
            </a:fld>
            <a:endParaRPr lang="fr-FR"/>
          </a:p>
        </p:txBody>
      </p:sp>
    </p:spTree>
    <p:extLst>
      <p:ext uri="{BB962C8B-B14F-4D97-AF65-F5344CB8AC3E}">
        <p14:creationId xmlns:p14="http://schemas.microsoft.com/office/powerpoint/2010/main" val="277122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Sur toute la durée de l’école maternelle, les progrès de la SOCIALISATION,</a:t>
            </a:r>
            <a:r>
              <a:rPr lang="fr-FR" baseline="0" dirty="0" smtClean="0"/>
              <a:t> du LANGAGE, de la MOTRICITE et des CAPACITES COGNITIVES liés à la maturation ainsi qu’aux STIMULATIONS DES SITUATIONS SCOLAIRES sont considérables et se réalisent selon des RYTHMES très VARIABLES.</a:t>
            </a:r>
          </a:p>
          <a:p>
            <a:pPr marL="171450" indent="-171450">
              <a:buFontTx/>
              <a:buChar char="-"/>
            </a:pPr>
            <a:r>
              <a:rPr lang="fr-FR" baseline="0" dirty="0" smtClean="0"/>
              <a:t>Au sein d’une même classe, l’enseignant prend en compte dans la perspective d’un OBJECTIF COMMUN les différences entre enfants qui peuvent se manifester avec une importance particulière dans les premières années de leur vie.</a:t>
            </a:r>
          </a:p>
          <a:p>
            <a:pPr marL="171450" indent="-171450">
              <a:buFontTx/>
              <a:buChar char="-"/>
            </a:pPr>
            <a:r>
              <a:rPr lang="fr-FR" baseline="0" dirty="0" smtClean="0"/>
              <a:t>L’équipe pédagogique aménage l’école (salles de classes, salles spécialisées, espaces extérieurs) afin </a:t>
            </a:r>
            <a:r>
              <a:rPr lang="fr-FR" b="1" baseline="0" dirty="0" smtClean="0"/>
              <a:t>d’offrir aux enfants un univers </a:t>
            </a:r>
            <a:r>
              <a:rPr lang="fr-FR" baseline="0" dirty="0" smtClean="0"/>
              <a:t>qui </a:t>
            </a:r>
            <a:r>
              <a:rPr lang="fr-FR" b="1" baseline="0" dirty="0" smtClean="0"/>
              <a:t>stimule leur curiosité</a:t>
            </a:r>
            <a:r>
              <a:rPr lang="fr-FR" baseline="0" dirty="0" smtClean="0"/>
              <a:t>, répond à leurs </a:t>
            </a:r>
            <a:r>
              <a:rPr lang="fr-FR" b="1" baseline="0" dirty="0" smtClean="0"/>
              <a:t>besoins </a:t>
            </a:r>
            <a:r>
              <a:rPr lang="fr-FR" b="0" baseline="0" dirty="0" smtClean="0"/>
              <a:t>notamment de JEU, MOUVEMENT, de REPOS et DECOUVERTE et multiplie les occasions d’EXPERIENCES SENSORIELLES, MOTRICES, RELATIONNELLES, COGNITIVES en sécurité. </a:t>
            </a:r>
            <a:endParaRPr lang="fr-FR" b="1" baseline="0" dirty="0" smtClean="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2</a:t>
            </a:fld>
            <a:endParaRPr lang="fr-FR"/>
          </a:p>
        </p:txBody>
      </p:sp>
    </p:spTree>
    <p:extLst>
      <p:ext uri="{BB962C8B-B14F-4D97-AF65-F5344CB8AC3E}">
        <p14:creationId xmlns:p14="http://schemas.microsoft.com/office/powerpoint/2010/main" val="1699486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Objectif:</a:t>
            </a:r>
            <a:r>
              <a:rPr lang="fr-FR" baseline="0" dirty="0" smtClean="0"/>
              <a:t> partir dans les écoles respectives avec une idée plus claire des obligations, des modalités de l’évaluation positive en maternelle afin de pouvoir concevoir les outils spécifiques à l’école. </a:t>
            </a:r>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20</a:t>
            </a:fld>
            <a:endParaRPr lang="fr-FR"/>
          </a:p>
        </p:txBody>
      </p:sp>
    </p:spTree>
    <p:extLst>
      <p:ext uri="{BB962C8B-B14F-4D97-AF65-F5344CB8AC3E}">
        <p14:creationId xmlns:p14="http://schemas.microsoft.com/office/powerpoint/2010/main" val="408795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0" baseline="0" dirty="0" smtClean="0"/>
              <a:t>Les enseignants travaillent </a:t>
            </a:r>
            <a:r>
              <a:rPr lang="fr-FR" b="1" baseline="0" dirty="0" smtClean="0"/>
              <a:t>en équipe </a:t>
            </a:r>
            <a:r>
              <a:rPr lang="fr-FR" b="0" baseline="0" dirty="0" smtClean="0"/>
              <a:t>afin de définir une </a:t>
            </a:r>
            <a:r>
              <a:rPr lang="fr-FR" b="1" baseline="0" dirty="0" smtClean="0"/>
              <a:t>progressivité des enseignements </a:t>
            </a:r>
            <a:r>
              <a:rPr lang="fr-FR" b="0" baseline="0" dirty="0" smtClean="0"/>
              <a:t>sur le cycle.</a:t>
            </a:r>
          </a:p>
          <a:p>
            <a:pPr marL="171450" indent="-171450">
              <a:buFontTx/>
              <a:buChar char="-"/>
            </a:pPr>
            <a:r>
              <a:rPr lang="fr-FR" b="0" baseline="0" dirty="0" smtClean="0"/>
              <a:t>Ils construisent </a:t>
            </a:r>
            <a:r>
              <a:rPr lang="fr-FR" b="1" baseline="0" dirty="0" smtClean="0"/>
              <a:t>des ressources et des outils communs </a:t>
            </a:r>
            <a:r>
              <a:rPr lang="fr-FR" b="0" baseline="0" dirty="0" smtClean="0"/>
              <a:t>afin de </a:t>
            </a:r>
            <a:r>
              <a:rPr lang="fr-FR" b="1" baseline="0" dirty="0" smtClean="0"/>
              <a:t>faire vivre aux enfants cette progressivité</a:t>
            </a:r>
            <a:r>
              <a:rPr lang="fr-FR" b="0" baseline="0" dirty="0" smtClean="0"/>
              <a:t>.</a:t>
            </a:r>
          </a:p>
          <a:p>
            <a:pPr marL="171450" indent="-171450">
              <a:buFontTx/>
              <a:buChar char="-"/>
            </a:pPr>
            <a:r>
              <a:rPr lang="fr-FR" b="0" baseline="0" dirty="0" smtClean="0"/>
              <a:t>Ils </a:t>
            </a:r>
            <a:r>
              <a:rPr lang="fr-FR" sz="1100" b="0" baseline="0" dirty="0" smtClean="0"/>
              <a:t>construisent un </a:t>
            </a:r>
            <a:r>
              <a:rPr lang="fr-FR" sz="1100" b="1" baseline="0" dirty="0" smtClean="0"/>
              <a:t>répertoire commun de pratiques, d’objets et de matériels </a:t>
            </a:r>
            <a:r>
              <a:rPr lang="fr-FR" sz="1100" b="0" baseline="0" dirty="0" smtClean="0"/>
              <a:t>(didactiques, jouets, livres, jeux…) pour proposer au fil du cycle un </a:t>
            </a:r>
            <a:r>
              <a:rPr lang="fr-FR" sz="1100" b="1" baseline="0" dirty="0" smtClean="0"/>
              <a:t>choix de situations et d’univers culturel à la fois variés et cohérents. </a:t>
            </a:r>
          </a:p>
          <a:p>
            <a:pPr marL="171450" indent="-171450">
              <a:buFontTx/>
              <a:buChar char="-"/>
            </a:pPr>
            <a:r>
              <a:rPr lang="fr-FR" sz="1100" b="0" baseline="0" dirty="0" smtClean="0"/>
              <a:t>L’enseignant met en place dans sa classe des </a:t>
            </a:r>
            <a:r>
              <a:rPr lang="fr-FR" sz="1100" b="1" baseline="0" dirty="0" smtClean="0"/>
              <a:t>situations d’apprentissage variées</a:t>
            </a:r>
            <a:r>
              <a:rPr lang="fr-FR" sz="1100" b="0" baseline="0" dirty="0" smtClean="0"/>
              <a:t>: </a:t>
            </a:r>
            <a:r>
              <a:rPr lang="fr-FR" sz="1100" b="1" baseline="0" dirty="0" smtClean="0"/>
              <a:t>jeu, résolution de problèmes, entrainements</a:t>
            </a:r>
            <a:r>
              <a:rPr lang="fr-FR" sz="1100" b="0" baseline="0" dirty="0" smtClean="0"/>
              <a:t>, etc. et les choisit selon les </a:t>
            </a:r>
            <a:r>
              <a:rPr lang="fr-FR" sz="1100" b="1" baseline="0" dirty="0" smtClean="0"/>
              <a:t>besoins du groupe classe et ceux de chaque enfant. </a:t>
            </a:r>
          </a:p>
          <a:p>
            <a:pPr marL="171450" indent="-171450">
              <a:buFontTx/>
              <a:buChar char="-"/>
            </a:pPr>
            <a:r>
              <a:rPr lang="fr-FR" sz="1100" b="0" baseline="0" dirty="0" smtClean="0"/>
              <a:t>Dans tous les cas, et en particulier avec les petits, il donne </a:t>
            </a:r>
            <a:r>
              <a:rPr lang="fr-FR" sz="1100" b="1" baseline="0" dirty="0" smtClean="0"/>
              <a:t>une place importante </a:t>
            </a:r>
            <a:r>
              <a:rPr lang="fr-FR" sz="1100" b="0" baseline="0" dirty="0" smtClean="0"/>
              <a:t>à l’</a:t>
            </a:r>
            <a:r>
              <a:rPr lang="fr-FR" sz="1100" b="1" baseline="0" dirty="0" smtClean="0"/>
              <a:t>observation</a:t>
            </a:r>
            <a:r>
              <a:rPr lang="fr-FR" sz="1100" b="0" baseline="0" dirty="0" smtClean="0"/>
              <a:t> et à l’</a:t>
            </a:r>
            <a:r>
              <a:rPr lang="fr-FR" sz="1100" b="1" baseline="0" dirty="0" smtClean="0"/>
              <a:t>imitation</a:t>
            </a:r>
            <a:r>
              <a:rPr lang="fr-FR" sz="1100" b="0" baseline="0" dirty="0" smtClean="0"/>
              <a:t> des autres enfants et des adultes.</a:t>
            </a:r>
          </a:p>
          <a:p>
            <a:pPr marL="171450" indent="-171450">
              <a:buFontTx/>
              <a:buChar char="-"/>
            </a:pPr>
            <a:r>
              <a:rPr lang="fr-FR" sz="1100" b="0" baseline="0" dirty="0" smtClean="0"/>
              <a:t>Il favorise les </a:t>
            </a:r>
            <a:r>
              <a:rPr lang="fr-FR" sz="1100" b="1" baseline="0" dirty="0" smtClean="0"/>
              <a:t>interactions entre les enfants </a:t>
            </a:r>
            <a:r>
              <a:rPr lang="fr-FR" sz="1100" b="0" baseline="0" dirty="0" smtClean="0"/>
              <a:t>et crée les </a:t>
            </a:r>
            <a:r>
              <a:rPr lang="fr-FR" sz="1100" b="1" baseline="0" dirty="0" smtClean="0"/>
              <a:t>conditions d’une attention partagée</a:t>
            </a:r>
            <a:r>
              <a:rPr lang="fr-FR" sz="1100" b="0" baseline="0" dirty="0" smtClean="0"/>
              <a:t>, la </a:t>
            </a:r>
            <a:r>
              <a:rPr lang="fr-FR" sz="1100" b="1" baseline="0" dirty="0" smtClean="0"/>
              <a:t>prise en compte du point de vue de l’autre </a:t>
            </a:r>
            <a:r>
              <a:rPr lang="fr-FR" sz="1100" b="0" baseline="0" dirty="0" smtClean="0"/>
              <a:t>en visant l’insertion dans une </a:t>
            </a:r>
            <a:r>
              <a:rPr lang="fr-FR" sz="1100" b="1" baseline="0" dirty="0" smtClean="0"/>
              <a:t>communauté d’apprentissage</a:t>
            </a:r>
            <a:r>
              <a:rPr lang="fr-FR" sz="1100" b="0" baseline="0" dirty="0" smtClean="0"/>
              <a:t>.</a:t>
            </a:r>
          </a:p>
          <a:p>
            <a:pPr marL="171450" indent="-171450">
              <a:buFontTx/>
              <a:buChar char="-"/>
            </a:pPr>
            <a:r>
              <a:rPr lang="fr-FR" sz="1100" b="0" baseline="0" dirty="0" smtClean="0"/>
              <a:t>Il développe leur capacité à </a:t>
            </a:r>
            <a:r>
              <a:rPr lang="fr-FR" sz="1100" b="1" baseline="0" dirty="0" smtClean="0"/>
              <a:t>interagir à travers des projets</a:t>
            </a:r>
            <a:r>
              <a:rPr lang="fr-FR" sz="1100" b="0" baseline="0" dirty="0" smtClean="0"/>
              <a:t>, pour réaliser des productions adaptées à leurs possibilités. </a:t>
            </a:r>
          </a:p>
          <a:p>
            <a:pPr marL="171450" indent="-171450">
              <a:buFontTx/>
              <a:buChar char="-"/>
            </a:pPr>
            <a:r>
              <a:rPr lang="fr-FR" sz="1100" b="0" baseline="0" dirty="0" smtClean="0"/>
              <a:t>Dans tous les cas, les</a:t>
            </a:r>
            <a:r>
              <a:rPr lang="fr-FR" sz="1100" b="1" baseline="0" dirty="0" smtClean="0"/>
              <a:t> situations inscrites dans un vécu commun </a:t>
            </a:r>
            <a:r>
              <a:rPr lang="fr-FR" sz="1100" b="0" baseline="0" dirty="0" smtClean="0"/>
              <a:t>sont préférables aux exercices formels sur fiches.</a:t>
            </a:r>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3</a:t>
            </a:fld>
            <a:endParaRPr lang="fr-FR"/>
          </a:p>
        </p:txBody>
      </p:sp>
    </p:spTree>
    <p:extLst>
      <p:ext uri="{BB962C8B-B14F-4D97-AF65-F5344CB8AC3E}">
        <p14:creationId xmlns:p14="http://schemas.microsoft.com/office/powerpoint/2010/main" val="2003692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0" baseline="0" dirty="0" smtClean="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4</a:t>
            </a:fld>
            <a:endParaRPr lang="fr-FR"/>
          </a:p>
        </p:txBody>
      </p:sp>
    </p:spTree>
    <p:extLst>
      <p:ext uri="{BB962C8B-B14F-4D97-AF65-F5344CB8AC3E}">
        <p14:creationId xmlns:p14="http://schemas.microsoft.com/office/powerpoint/2010/main" val="1615915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1" dirty="0" smtClean="0"/>
              <a:t>Cet outil de suivi des progrès et des apprentissages est commun sur tout le cycle 1 et sera communiqué à l’enseignant de CP ou à la nouvelle d’école en cas de déménagement en cours de cycle 1</a:t>
            </a:r>
            <a:endParaRPr lang="fr-FR" b="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1" baseline="0" dirty="0" smtClean="0"/>
              <a:t>La synthèse de fin de Cycle 1 est renseignée en fin de GS dans un conseil de cycle au regard du carnet de suivi, sans épreuves spécifiques. </a:t>
            </a:r>
            <a:endParaRPr lang="fr-FR" b="1" dirty="0" smtClean="0"/>
          </a:p>
          <a:p>
            <a:pPr marL="171450" indent="-171450">
              <a:buFontTx/>
              <a:buChar char="-"/>
            </a:pPr>
            <a:endParaRPr lang="fr-FR" b="0" baseline="0" dirty="0" smtClean="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5</a:t>
            </a:fld>
            <a:endParaRPr lang="fr-FR"/>
          </a:p>
        </p:txBody>
      </p:sp>
    </p:spTree>
    <p:extLst>
      <p:ext uri="{BB962C8B-B14F-4D97-AF65-F5344CB8AC3E}">
        <p14:creationId xmlns:p14="http://schemas.microsoft.com/office/powerpoint/2010/main" val="2411085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Un recueil d’observations</a:t>
            </a:r>
            <a:r>
              <a:rPr lang="fr-FR" baseline="0" dirty="0" smtClean="0"/>
              <a:t> régulières sur un temps suffisamment long pour permettre aux apprentissages de se réaliser</a:t>
            </a:r>
          </a:p>
          <a:p>
            <a:pPr marL="171450" indent="-171450">
              <a:buFontTx/>
              <a:buChar char="-"/>
            </a:pPr>
            <a:r>
              <a:rPr lang="fr-FR" baseline="0" dirty="0" smtClean="0"/>
              <a:t>Un document qui peut prendre différentes formes, dans lequel l’enseignant présente des traces significatives de l’activité de l’enfant et une interprétation synthétique de l’évolution de son parcours d’apprentissage </a:t>
            </a:r>
          </a:p>
          <a:p>
            <a:pPr marL="171450" indent="-171450">
              <a:buFontTx/>
              <a:buChar char="-"/>
            </a:pPr>
            <a:r>
              <a:rPr lang="fr-FR" baseline="0" dirty="0" smtClean="0"/>
              <a:t>Un outil qui permet de rendre compte </a:t>
            </a:r>
            <a:r>
              <a:rPr lang="fr-FR" b="1" baseline="0" dirty="0" smtClean="0"/>
              <a:t>des progrès</a:t>
            </a:r>
            <a:r>
              <a:rPr lang="fr-FR" baseline="0" dirty="0" smtClean="0"/>
              <a:t>, qui les met en valeur et en perspective, sur la </a:t>
            </a:r>
            <a:r>
              <a:rPr lang="fr-FR" b="1" baseline="0" dirty="0" smtClean="0"/>
              <a:t>base d’observables définis</a:t>
            </a:r>
            <a:r>
              <a:rPr lang="fr-FR" baseline="0" dirty="0" smtClean="0"/>
              <a:t>. Un carnet dont le contenu doit être simple, compréhensible et lisible par les parents. Une ressources qui rend compte du cheminement de l’élève pour renseigner la synthèse des acquis à la fin de la GS </a:t>
            </a:r>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6</a:t>
            </a:fld>
            <a:endParaRPr lang="fr-FR"/>
          </a:p>
        </p:txBody>
      </p:sp>
    </p:spTree>
    <p:extLst>
      <p:ext uri="{BB962C8B-B14F-4D97-AF65-F5344CB8AC3E}">
        <p14:creationId xmlns:p14="http://schemas.microsoft.com/office/powerpoint/2010/main" val="3938237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0" baseline="0" dirty="0" smtClean="0"/>
              <a:t>Valoriser, Interpréter, Poser l’écart </a:t>
            </a:r>
            <a:r>
              <a:rPr lang="fr-FR" b="0" baseline="0" dirty="0" smtClean="0">
                <a:sym typeface="Wingdings" panose="05000000000000000000" pitchFamily="2" charset="2"/>
              </a:rPr>
              <a:t> cf. Mireille </a:t>
            </a:r>
            <a:r>
              <a:rPr lang="fr-FR" b="0" baseline="0" dirty="0" err="1" smtClean="0">
                <a:sym typeface="Wingdings" panose="05000000000000000000" pitchFamily="2" charset="2"/>
              </a:rPr>
              <a:t>Brigaudiot</a:t>
            </a:r>
            <a:r>
              <a:rPr lang="fr-FR" b="0" baseline="0" dirty="0" smtClean="0">
                <a:sym typeface="Wingdings" panose="05000000000000000000" pitchFamily="2" charset="2"/>
              </a:rPr>
              <a:t> </a:t>
            </a:r>
          </a:p>
          <a:p>
            <a:pPr marL="171450" indent="-171450">
              <a:buFontTx/>
              <a:buChar char="-"/>
            </a:pPr>
            <a:r>
              <a:rPr lang="fr-FR" b="0" baseline="0" dirty="0" smtClean="0">
                <a:sym typeface="Wingdings" panose="05000000000000000000" pitchFamily="2" charset="2"/>
              </a:rPr>
              <a:t>Chaque enseignant s’attache </a:t>
            </a:r>
            <a:r>
              <a:rPr lang="fr-FR" b="1" baseline="0" dirty="0" smtClean="0">
                <a:sym typeface="Wingdings" panose="05000000000000000000" pitchFamily="2" charset="2"/>
              </a:rPr>
              <a:t>à mettre en valeur</a:t>
            </a:r>
            <a:r>
              <a:rPr lang="fr-FR" b="0" baseline="0" dirty="0" smtClean="0">
                <a:sym typeface="Wingdings" panose="05000000000000000000" pitchFamily="2" charset="2"/>
              </a:rPr>
              <a:t>, au-delà du résultat obtenu, </a:t>
            </a:r>
            <a:r>
              <a:rPr lang="fr-FR" b="1" baseline="0" dirty="0" smtClean="0">
                <a:sym typeface="Wingdings" panose="05000000000000000000" pitchFamily="2" charset="2"/>
              </a:rPr>
              <a:t>le cheminement de l’enfant </a:t>
            </a:r>
            <a:r>
              <a:rPr lang="fr-FR" b="0" baseline="0" dirty="0" smtClean="0">
                <a:sym typeface="Wingdings" panose="05000000000000000000" pitchFamily="2" charset="2"/>
              </a:rPr>
              <a:t>et </a:t>
            </a:r>
            <a:r>
              <a:rPr lang="fr-FR" b="1" baseline="0" dirty="0" smtClean="0">
                <a:sym typeface="Wingdings" panose="05000000000000000000" pitchFamily="2" charset="2"/>
              </a:rPr>
              <a:t>les progrès qu’il fait par rapport à lui-même</a:t>
            </a:r>
            <a:r>
              <a:rPr lang="fr-FR" b="0" baseline="0" dirty="0" smtClean="0">
                <a:sym typeface="Wingdings" panose="05000000000000000000" pitchFamily="2" charset="2"/>
              </a:rPr>
              <a:t>. </a:t>
            </a:r>
          </a:p>
          <a:p>
            <a:pPr marL="171450" indent="-171450">
              <a:buFontTx/>
              <a:buChar char="-"/>
            </a:pPr>
            <a:r>
              <a:rPr lang="fr-FR" b="0" baseline="0" dirty="0" smtClean="0">
                <a:sym typeface="Wingdings" panose="05000000000000000000" pitchFamily="2" charset="2"/>
              </a:rPr>
              <a:t>Il est attentif à ce que l’enfant peut faire seul, avec son soutien (ce que l’enfant réalise alors anticipe souvent sur ce qu’il fera seul dans un avenir proche) ou avec celui des autres enfants</a:t>
            </a:r>
          </a:p>
          <a:p>
            <a:pPr marL="171450" indent="-171450">
              <a:buFontTx/>
              <a:buChar char="-"/>
            </a:pPr>
            <a:r>
              <a:rPr lang="fr-FR" b="0" baseline="0" dirty="0" smtClean="0">
                <a:sym typeface="Wingdings" panose="05000000000000000000" pitchFamily="2" charset="2"/>
              </a:rPr>
              <a:t>Il tient compte des différences d’âge et de maturité au sein d’une même classe</a:t>
            </a:r>
            <a:endParaRPr lang="fr-FR" b="0" baseline="0" dirty="0" smtClean="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7</a:t>
            </a:fld>
            <a:endParaRPr lang="fr-FR"/>
          </a:p>
        </p:txBody>
      </p:sp>
    </p:spTree>
    <p:extLst>
      <p:ext uri="{BB962C8B-B14F-4D97-AF65-F5344CB8AC3E}">
        <p14:creationId xmlns:p14="http://schemas.microsoft.com/office/powerpoint/2010/main" val="2749482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0" baseline="0" dirty="0" smtClean="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8</a:t>
            </a:fld>
            <a:endParaRPr lang="fr-FR"/>
          </a:p>
        </p:txBody>
      </p:sp>
    </p:spTree>
    <p:extLst>
      <p:ext uri="{BB962C8B-B14F-4D97-AF65-F5344CB8AC3E}">
        <p14:creationId xmlns:p14="http://schemas.microsoft.com/office/powerpoint/2010/main" val="300582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B5568F0-56FB-41CC-BC26-B2E30626F284}" type="slidenum">
              <a:rPr lang="fr-FR" smtClean="0"/>
              <a:t>9</a:t>
            </a:fld>
            <a:endParaRPr lang="fr-FR"/>
          </a:p>
        </p:txBody>
      </p:sp>
    </p:spTree>
    <p:extLst>
      <p:ext uri="{BB962C8B-B14F-4D97-AF65-F5344CB8AC3E}">
        <p14:creationId xmlns:p14="http://schemas.microsoft.com/office/powerpoint/2010/main" val="303179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10D666D-555A-493B-90BC-6E0389601A94}"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279221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0D666D-555A-493B-90BC-6E0389601A94}"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394530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0D666D-555A-493B-90BC-6E0389601A94}"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14621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0D666D-555A-493B-90BC-6E0389601A94}"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218460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10D666D-555A-493B-90BC-6E0389601A94}" type="datetimeFigureOut">
              <a:rPr lang="fr-FR" smtClean="0"/>
              <a:t>09/03/2017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33607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0D666D-555A-493B-90BC-6E0389601A94}" type="datetimeFigureOut">
              <a:rPr lang="fr-FR" smtClean="0"/>
              <a:t>09/03/2017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290759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0D666D-555A-493B-90BC-6E0389601A94}" type="datetimeFigureOut">
              <a:rPr lang="fr-FR" smtClean="0"/>
              <a:t>09/03/2017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137815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10D666D-555A-493B-90BC-6E0389601A94}" type="datetimeFigureOut">
              <a:rPr lang="fr-FR" smtClean="0"/>
              <a:t>09/03/2017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439730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0D666D-555A-493B-90BC-6E0389601A94}" type="datetimeFigureOut">
              <a:rPr lang="fr-FR" smtClean="0"/>
              <a:t>09/03/2017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103159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0D666D-555A-493B-90BC-6E0389601A94}" type="datetimeFigureOut">
              <a:rPr lang="fr-FR" smtClean="0"/>
              <a:t>09/03/2017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15446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0D666D-555A-493B-90BC-6E0389601A94}" type="datetimeFigureOut">
              <a:rPr lang="fr-FR" smtClean="0"/>
              <a:t>09/03/2017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B6A9308-902C-4E14-9300-5E8701B44C83}" type="slidenum">
              <a:rPr lang="fr-FR" smtClean="0"/>
              <a:t>‹N°›</a:t>
            </a:fld>
            <a:endParaRPr lang="fr-FR"/>
          </a:p>
        </p:txBody>
      </p:sp>
    </p:spTree>
    <p:extLst>
      <p:ext uri="{BB962C8B-B14F-4D97-AF65-F5344CB8AC3E}">
        <p14:creationId xmlns:p14="http://schemas.microsoft.com/office/powerpoint/2010/main" val="177332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D666D-555A-493B-90BC-6E0389601A94}" type="datetimeFigureOut">
              <a:rPr lang="fr-FR" smtClean="0"/>
              <a:t>09/03/2017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A9308-902C-4E14-9300-5E8701B44C83}" type="slidenum">
              <a:rPr lang="fr-FR" smtClean="0"/>
              <a:t>‹N°›</a:t>
            </a:fld>
            <a:endParaRPr lang="fr-FR"/>
          </a:p>
        </p:txBody>
      </p:sp>
    </p:spTree>
    <p:extLst>
      <p:ext uri="{BB962C8B-B14F-4D97-AF65-F5344CB8AC3E}">
        <p14:creationId xmlns:p14="http://schemas.microsoft.com/office/powerpoint/2010/main" val="2771392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Ress_c1_Eval_points_vigilance_546061.pdf" TargetMode="External"/><Relationship Id="rId3" Type="http://schemas.openxmlformats.org/officeDocument/2006/relationships/hyperlink" Target="50_pages_1703_551900.pdf" TargetMode="External"/><Relationship Id="rId7" Type="http://schemas.openxmlformats.org/officeDocument/2006/relationships/hyperlink" Target="Carnet_Sami_3_547796.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Carnet_Enzo_547790.pdf" TargetMode="External"/><Relationship Id="rId5" Type="http://schemas.openxmlformats.org/officeDocument/2006/relationships/hyperlink" Target="Carnet_de_suivi_MYRIAM_547707.pdf" TargetMode="External"/><Relationship Id="rId4" Type="http://schemas.openxmlformats.org/officeDocument/2006/relationships/hyperlink" Target="readymagimage_549112.png" TargetMode="External"/><Relationship Id="rId9" Type="http://schemas.openxmlformats.org/officeDocument/2006/relationships/hyperlink" Target="MatCarnetSuivi%20ACCES.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ID%20et%20questions%20G1.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7030A0"/>
                </a:solidFill>
              </a:rPr>
              <a:t>Traces et évaluation positive en maternelle </a:t>
            </a:r>
            <a:endParaRPr lang="fr-FR" b="1" dirty="0">
              <a:solidFill>
                <a:srgbClr val="7030A0"/>
              </a:solidFill>
            </a:endParaRPr>
          </a:p>
        </p:txBody>
      </p:sp>
      <p:sp>
        <p:nvSpPr>
          <p:cNvPr id="3" name="Sous-titre 2"/>
          <p:cNvSpPr>
            <a:spLocks noGrp="1"/>
          </p:cNvSpPr>
          <p:nvPr>
            <p:ph type="subTitle" idx="1"/>
          </p:nvPr>
        </p:nvSpPr>
        <p:spPr>
          <a:xfrm>
            <a:off x="1524000" y="4700788"/>
            <a:ext cx="9144000" cy="557011"/>
          </a:xfrm>
        </p:spPr>
        <p:txBody>
          <a:bodyPr/>
          <a:lstStyle/>
          <a:p>
            <a:r>
              <a:rPr lang="fr-FR" dirty="0" smtClean="0"/>
              <a:t>Sylvie COUSTIER CPAIEN OULLINS - 2017</a:t>
            </a:r>
            <a:endParaRPr lang="fr-FR" dirty="0"/>
          </a:p>
        </p:txBody>
      </p:sp>
    </p:spTree>
    <p:extLst>
      <p:ext uri="{BB962C8B-B14F-4D97-AF65-F5344CB8AC3E}">
        <p14:creationId xmlns:p14="http://schemas.microsoft.com/office/powerpoint/2010/main" val="1062210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644525"/>
          </a:xfrm>
        </p:spPr>
        <p:txBody>
          <a:bodyPr>
            <a:normAutofit fontScale="90000"/>
          </a:bodyPr>
          <a:lstStyle/>
          <a:p>
            <a:r>
              <a:rPr lang="fr-FR" b="1" dirty="0" smtClean="0">
                <a:solidFill>
                  <a:srgbClr val="7030A0"/>
                </a:solidFill>
              </a:rPr>
              <a:t>Ce que cela implique dans l’école et la classe</a:t>
            </a:r>
            <a:endParaRPr lang="fr-FR" b="1" dirty="0">
              <a:solidFill>
                <a:srgbClr val="7030A0"/>
              </a:solidFill>
            </a:endParaRPr>
          </a:p>
        </p:txBody>
      </p:sp>
      <p:sp>
        <p:nvSpPr>
          <p:cNvPr id="3" name="Espace réservé du contenu 2"/>
          <p:cNvSpPr>
            <a:spLocks noGrp="1"/>
          </p:cNvSpPr>
          <p:nvPr>
            <p:ph idx="1"/>
          </p:nvPr>
        </p:nvSpPr>
        <p:spPr>
          <a:xfrm>
            <a:off x="0" y="800100"/>
            <a:ext cx="12192000" cy="6057900"/>
          </a:xfrm>
        </p:spPr>
        <p:txBody>
          <a:bodyPr>
            <a:normAutofit/>
          </a:bodyPr>
          <a:lstStyle/>
          <a:p>
            <a:pPr marL="0" indent="0">
              <a:buNone/>
            </a:pPr>
            <a:r>
              <a:rPr lang="fr-FR" sz="4800" b="1" dirty="0" smtClean="0"/>
              <a:t>Domaines des séquences d’apprentissage:</a:t>
            </a:r>
          </a:p>
          <a:p>
            <a:r>
              <a:rPr lang="fr-FR" sz="4800" dirty="0" smtClean="0"/>
              <a:t>Agir, s’exprimer, comprendre à travers </a:t>
            </a:r>
            <a:r>
              <a:rPr lang="fr-FR" sz="4800" b="1" dirty="0" smtClean="0">
                <a:solidFill>
                  <a:srgbClr val="7030A0"/>
                </a:solidFill>
              </a:rPr>
              <a:t>l’activité physique</a:t>
            </a:r>
          </a:p>
          <a:p>
            <a:r>
              <a:rPr lang="fr-FR" sz="4800" dirty="0" smtClean="0"/>
              <a:t>Agir, s’exprimer, comprendre à travers les </a:t>
            </a:r>
            <a:r>
              <a:rPr lang="fr-FR" sz="4800" b="1" dirty="0" smtClean="0">
                <a:solidFill>
                  <a:srgbClr val="7030A0"/>
                </a:solidFill>
              </a:rPr>
              <a:t>activités artistiques</a:t>
            </a:r>
          </a:p>
          <a:p>
            <a:r>
              <a:rPr lang="fr-FR" sz="4800" dirty="0" smtClean="0"/>
              <a:t>Construire les </a:t>
            </a:r>
            <a:r>
              <a:rPr lang="fr-FR" sz="4800" b="1" dirty="0" smtClean="0">
                <a:solidFill>
                  <a:srgbClr val="7030A0"/>
                </a:solidFill>
              </a:rPr>
              <a:t>premiers outils pour structurer sa pensée</a:t>
            </a:r>
          </a:p>
          <a:p>
            <a:r>
              <a:rPr lang="fr-FR" sz="4800" b="1" dirty="0" smtClean="0">
                <a:solidFill>
                  <a:srgbClr val="7030A0"/>
                </a:solidFill>
              </a:rPr>
              <a:t>Explorer le monde</a:t>
            </a:r>
            <a:endParaRPr lang="fr-FR" sz="4800" b="1" dirty="0">
              <a:solidFill>
                <a:srgbClr val="7030A0"/>
              </a:solidFill>
            </a:endParaRPr>
          </a:p>
        </p:txBody>
      </p:sp>
    </p:spTree>
    <p:extLst>
      <p:ext uri="{BB962C8B-B14F-4D97-AF65-F5344CB8AC3E}">
        <p14:creationId xmlns:p14="http://schemas.microsoft.com/office/powerpoint/2010/main" val="360939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644525"/>
          </a:xfrm>
        </p:spPr>
        <p:txBody>
          <a:bodyPr>
            <a:normAutofit fontScale="90000"/>
          </a:bodyPr>
          <a:lstStyle/>
          <a:p>
            <a:r>
              <a:rPr lang="fr-FR" b="1" dirty="0" smtClean="0">
                <a:solidFill>
                  <a:srgbClr val="7030A0"/>
                </a:solidFill>
              </a:rPr>
              <a:t>Ce que cela implique dans l’école et la classe</a:t>
            </a:r>
            <a:endParaRPr lang="fr-FR" b="1" dirty="0">
              <a:solidFill>
                <a:srgbClr val="7030A0"/>
              </a:solidFill>
            </a:endParaRPr>
          </a:p>
        </p:txBody>
      </p:sp>
      <p:sp>
        <p:nvSpPr>
          <p:cNvPr id="3" name="Espace réservé du contenu 2"/>
          <p:cNvSpPr>
            <a:spLocks noGrp="1"/>
          </p:cNvSpPr>
          <p:nvPr>
            <p:ph idx="1"/>
          </p:nvPr>
        </p:nvSpPr>
        <p:spPr>
          <a:xfrm>
            <a:off x="0" y="800100"/>
            <a:ext cx="12192000" cy="6057900"/>
          </a:xfrm>
        </p:spPr>
        <p:txBody>
          <a:bodyPr>
            <a:normAutofit/>
          </a:bodyPr>
          <a:lstStyle/>
          <a:p>
            <a:pPr marL="0" indent="0" algn="ctr">
              <a:buNone/>
            </a:pPr>
            <a:r>
              <a:rPr lang="fr-FR" sz="4800" b="1" dirty="0" smtClean="0">
                <a:solidFill>
                  <a:srgbClr val="C00000"/>
                </a:solidFill>
              </a:rPr>
              <a:t>Mobiliser le langage </a:t>
            </a:r>
          </a:p>
          <a:p>
            <a:pPr marL="0" indent="0" algn="ctr">
              <a:buNone/>
            </a:pPr>
            <a:r>
              <a:rPr lang="fr-FR" sz="4800" b="1" dirty="0" smtClean="0">
                <a:solidFill>
                  <a:srgbClr val="C00000"/>
                </a:solidFill>
              </a:rPr>
              <a:t>dans toutes ses dimensions </a:t>
            </a:r>
          </a:p>
          <a:p>
            <a:pPr marL="0" indent="0">
              <a:buNone/>
            </a:pPr>
            <a:r>
              <a:rPr lang="fr-FR" sz="4800" b="1" dirty="0" smtClean="0"/>
              <a:t>Langage oral: interactions, en production et réception </a:t>
            </a:r>
          </a:p>
          <a:p>
            <a:pPr>
              <a:buFontTx/>
              <a:buChar char="-"/>
            </a:pPr>
            <a:r>
              <a:rPr lang="fr-FR" sz="4800" b="1" dirty="0">
                <a:solidFill>
                  <a:srgbClr val="7030A0"/>
                </a:solidFill>
              </a:rPr>
              <a:t>C</a:t>
            </a:r>
            <a:r>
              <a:rPr lang="fr-FR" sz="4800" b="1" dirty="0" smtClean="0">
                <a:solidFill>
                  <a:srgbClr val="7030A0"/>
                </a:solidFill>
              </a:rPr>
              <a:t>ommuniquer, comprendre, apprendre, réfléchir</a:t>
            </a:r>
          </a:p>
          <a:p>
            <a:pPr>
              <a:buFontTx/>
              <a:buChar char="-"/>
            </a:pPr>
            <a:r>
              <a:rPr lang="fr-FR" sz="4800" b="1" dirty="0" smtClean="0"/>
              <a:t>Découvrir  les caractéristiques de la langue orale </a:t>
            </a:r>
          </a:p>
          <a:p>
            <a:pPr marL="0" indent="0">
              <a:buNone/>
            </a:pPr>
            <a:endParaRPr lang="fr-FR" sz="4800" b="1" dirty="0"/>
          </a:p>
        </p:txBody>
      </p:sp>
    </p:spTree>
    <p:extLst>
      <p:ext uri="{BB962C8B-B14F-4D97-AF65-F5344CB8AC3E}">
        <p14:creationId xmlns:p14="http://schemas.microsoft.com/office/powerpoint/2010/main" val="2434774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644525"/>
          </a:xfrm>
        </p:spPr>
        <p:txBody>
          <a:bodyPr>
            <a:normAutofit fontScale="90000"/>
          </a:bodyPr>
          <a:lstStyle/>
          <a:p>
            <a:r>
              <a:rPr lang="fr-FR" b="1" dirty="0" smtClean="0">
                <a:solidFill>
                  <a:srgbClr val="7030A0"/>
                </a:solidFill>
              </a:rPr>
              <a:t>Ce que cela implique dans l’école et la classe</a:t>
            </a:r>
            <a:endParaRPr lang="fr-FR" b="1" dirty="0">
              <a:solidFill>
                <a:srgbClr val="7030A0"/>
              </a:solidFill>
            </a:endParaRPr>
          </a:p>
        </p:txBody>
      </p:sp>
      <p:sp>
        <p:nvSpPr>
          <p:cNvPr id="3" name="Espace réservé du contenu 2"/>
          <p:cNvSpPr>
            <a:spLocks noGrp="1"/>
          </p:cNvSpPr>
          <p:nvPr>
            <p:ph idx="1"/>
          </p:nvPr>
        </p:nvSpPr>
        <p:spPr>
          <a:xfrm>
            <a:off x="0" y="800100"/>
            <a:ext cx="12192000" cy="6057900"/>
          </a:xfrm>
        </p:spPr>
        <p:txBody>
          <a:bodyPr>
            <a:normAutofit/>
          </a:bodyPr>
          <a:lstStyle/>
          <a:p>
            <a:pPr marL="0" indent="0" algn="ctr">
              <a:buNone/>
            </a:pPr>
            <a:r>
              <a:rPr lang="fr-FR" sz="4800" b="1" dirty="0" smtClean="0">
                <a:solidFill>
                  <a:srgbClr val="C00000"/>
                </a:solidFill>
              </a:rPr>
              <a:t>Mobiliser le langage </a:t>
            </a:r>
          </a:p>
          <a:p>
            <a:pPr marL="0" indent="0" algn="ctr">
              <a:buNone/>
            </a:pPr>
            <a:r>
              <a:rPr lang="fr-FR" sz="4800" b="1" dirty="0" smtClean="0">
                <a:solidFill>
                  <a:srgbClr val="C00000"/>
                </a:solidFill>
              </a:rPr>
              <a:t>dans toutes ses dimensions </a:t>
            </a:r>
          </a:p>
          <a:p>
            <a:pPr marL="0" indent="0">
              <a:buNone/>
            </a:pPr>
            <a:r>
              <a:rPr lang="fr-FR" sz="4800" b="1" dirty="0" smtClean="0"/>
              <a:t>Langage écrit: </a:t>
            </a:r>
          </a:p>
          <a:p>
            <a:pPr>
              <a:buFontTx/>
              <a:buChar char="-"/>
            </a:pPr>
            <a:r>
              <a:rPr lang="fr-FR" sz="4800" b="1" dirty="0"/>
              <a:t>C</a:t>
            </a:r>
            <a:r>
              <a:rPr lang="fr-FR" sz="4800" b="1" dirty="0" smtClean="0"/>
              <a:t>omprendre des écrits (adaptés)</a:t>
            </a:r>
          </a:p>
          <a:p>
            <a:pPr>
              <a:buFontTx/>
              <a:buChar char="-"/>
            </a:pPr>
            <a:r>
              <a:rPr lang="fr-FR" sz="4800" b="1" dirty="0" smtClean="0"/>
              <a:t>Découvrir la nature et la fonction langagière des écrits</a:t>
            </a:r>
          </a:p>
          <a:p>
            <a:pPr>
              <a:buFontTx/>
              <a:buChar char="-"/>
            </a:pPr>
            <a:r>
              <a:rPr lang="fr-FR" sz="4800" b="1" dirty="0" smtClean="0"/>
              <a:t>Participer à la production de textes écrits </a:t>
            </a:r>
            <a:endParaRPr lang="fr-FR" sz="4800" b="1" dirty="0"/>
          </a:p>
        </p:txBody>
      </p:sp>
    </p:spTree>
    <p:extLst>
      <p:ext uri="{BB962C8B-B14F-4D97-AF65-F5344CB8AC3E}">
        <p14:creationId xmlns:p14="http://schemas.microsoft.com/office/powerpoint/2010/main" val="1293941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644525"/>
          </a:xfrm>
        </p:spPr>
        <p:txBody>
          <a:bodyPr>
            <a:normAutofit fontScale="90000"/>
          </a:bodyPr>
          <a:lstStyle/>
          <a:p>
            <a:r>
              <a:rPr lang="fr-FR" b="1" dirty="0" smtClean="0">
                <a:solidFill>
                  <a:srgbClr val="7030A0"/>
                </a:solidFill>
              </a:rPr>
              <a:t>Ce que cela implique dans l’école et la classe</a:t>
            </a:r>
            <a:endParaRPr lang="fr-FR" b="1" dirty="0">
              <a:solidFill>
                <a:srgbClr val="7030A0"/>
              </a:solidFill>
            </a:endParaRPr>
          </a:p>
        </p:txBody>
      </p:sp>
      <p:sp>
        <p:nvSpPr>
          <p:cNvPr id="3" name="Espace réservé du contenu 2"/>
          <p:cNvSpPr>
            <a:spLocks noGrp="1"/>
          </p:cNvSpPr>
          <p:nvPr>
            <p:ph idx="1"/>
          </p:nvPr>
        </p:nvSpPr>
        <p:spPr>
          <a:xfrm>
            <a:off x="0" y="800100"/>
            <a:ext cx="12192000" cy="6057900"/>
          </a:xfrm>
        </p:spPr>
        <p:txBody>
          <a:bodyPr>
            <a:normAutofit/>
          </a:bodyPr>
          <a:lstStyle/>
          <a:p>
            <a:pPr marL="0" indent="0" algn="ctr">
              <a:buNone/>
            </a:pPr>
            <a:r>
              <a:rPr lang="fr-FR" sz="4800" b="1" dirty="0" smtClean="0">
                <a:solidFill>
                  <a:srgbClr val="C00000"/>
                </a:solidFill>
              </a:rPr>
              <a:t>Mobiliser le langage </a:t>
            </a:r>
          </a:p>
          <a:p>
            <a:pPr marL="0" indent="0" algn="ctr">
              <a:buNone/>
            </a:pPr>
            <a:r>
              <a:rPr lang="fr-FR" sz="4800" b="1" dirty="0" smtClean="0">
                <a:solidFill>
                  <a:srgbClr val="C00000"/>
                </a:solidFill>
              </a:rPr>
              <a:t>dans toutes ses dimensions </a:t>
            </a:r>
          </a:p>
          <a:p>
            <a:pPr marL="0" indent="0">
              <a:buNone/>
            </a:pPr>
            <a:r>
              <a:rPr lang="fr-FR" sz="4800" b="1" dirty="0" smtClean="0"/>
              <a:t>Langage écrit: </a:t>
            </a:r>
          </a:p>
          <a:p>
            <a:pPr marL="0" indent="0">
              <a:buNone/>
            </a:pPr>
            <a:endParaRPr lang="fr-FR" sz="4800" b="1" dirty="0"/>
          </a:p>
          <a:p>
            <a:pPr marL="0" indent="0">
              <a:buNone/>
            </a:pPr>
            <a:r>
              <a:rPr lang="fr-FR" sz="4800" b="1" dirty="0" smtClean="0"/>
              <a:t>Il appartient à l’école maternelle de donner à tous une culture commune de l’écrit</a:t>
            </a:r>
          </a:p>
        </p:txBody>
      </p:sp>
    </p:spTree>
    <p:extLst>
      <p:ext uri="{BB962C8B-B14F-4D97-AF65-F5344CB8AC3E}">
        <p14:creationId xmlns:p14="http://schemas.microsoft.com/office/powerpoint/2010/main" val="1890639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7219950" cy="990600"/>
          </a:xfrm>
        </p:spPr>
        <p:txBody>
          <a:bodyPr/>
          <a:lstStyle/>
          <a:p>
            <a:r>
              <a:rPr lang="fr-FR" b="1" dirty="0" smtClean="0">
                <a:solidFill>
                  <a:srgbClr val="7030A0"/>
                </a:solidFill>
              </a:rPr>
              <a:t>JEU (ou activité) LIBRE </a:t>
            </a:r>
            <a:endParaRPr lang="fr-FR" b="1" dirty="0">
              <a:solidFill>
                <a:srgbClr val="7030A0"/>
              </a:solidFill>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884887723"/>
              </p:ext>
            </p:extLst>
          </p:nvPr>
        </p:nvGraphicFramePr>
        <p:xfrm>
          <a:off x="0" y="990600"/>
          <a:ext cx="12192000" cy="5538475"/>
        </p:xfrm>
        <a:graphic>
          <a:graphicData uri="http://schemas.openxmlformats.org/drawingml/2006/table">
            <a:tbl>
              <a:tblPr firstRow="1" bandRow="1">
                <a:tableStyleId>{5C22544A-7EE6-4342-B048-85BDC9FD1C3A}</a:tableStyleId>
              </a:tblPr>
              <a:tblGrid>
                <a:gridCol w="6096000"/>
                <a:gridCol w="6096000"/>
              </a:tblGrid>
              <a:tr h="838200">
                <a:tc>
                  <a:txBody>
                    <a:bodyPr/>
                    <a:lstStyle/>
                    <a:p>
                      <a:pPr algn="ctr"/>
                      <a:r>
                        <a:rPr lang="fr-FR" sz="3200" dirty="0" smtClean="0"/>
                        <a:t>L’enfant</a:t>
                      </a:r>
                      <a:r>
                        <a:rPr lang="fr-FR" sz="3200" baseline="0" dirty="0" smtClean="0"/>
                        <a:t> </a:t>
                      </a:r>
                      <a:endParaRPr lang="fr-FR" sz="3200" dirty="0"/>
                    </a:p>
                  </a:txBody>
                  <a:tcPr/>
                </a:tc>
                <a:tc>
                  <a:txBody>
                    <a:bodyPr/>
                    <a:lstStyle/>
                    <a:p>
                      <a:pPr algn="ctr"/>
                      <a:r>
                        <a:rPr lang="fr-FR" sz="3200" dirty="0" smtClean="0"/>
                        <a:t>L’enseignant</a:t>
                      </a:r>
                      <a:endParaRPr lang="fr-FR" sz="3200" dirty="0"/>
                    </a:p>
                  </a:txBody>
                  <a:tcPr/>
                </a:tc>
              </a:tr>
              <a:tr h="1865635">
                <a:tc>
                  <a:txBody>
                    <a:bodyPr/>
                    <a:lstStyle/>
                    <a:p>
                      <a:r>
                        <a:rPr lang="fr-FR" sz="3200" dirty="0" smtClean="0"/>
                        <a:t>Choisit le jeu auquel il veut jouer, il est libre de ses choix et de ses actes au cours du jeu</a:t>
                      </a:r>
                      <a:endParaRPr lang="fr-FR" sz="3200" dirty="0"/>
                    </a:p>
                  </a:txBody>
                  <a:tcPr/>
                </a:tc>
                <a:tc>
                  <a:txBody>
                    <a:bodyPr/>
                    <a:lstStyle/>
                    <a:p>
                      <a:r>
                        <a:rPr lang="fr-FR" sz="3600" dirty="0" smtClean="0"/>
                        <a:t>Observe, diagnostique des besoins</a:t>
                      </a:r>
                      <a:endParaRPr lang="fr-FR" sz="3600" dirty="0"/>
                    </a:p>
                  </a:txBody>
                  <a:tcPr/>
                </a:tc>
              </a:tr>
              <a:tr h="2450931">
                <a:tc>
                  <a:txBody>
                    <a:bodyPr/>
                    <a:lstStyle/>
                    <a:p>
                      <a:endParaRPr lang="fr-FR" sz="3200" dirty="0"/>
                    </a:p>
                  </a:txBody>
                  <a:tcPr/>
                </a:tc>
                <a:tc>
                  <a:txBody>
                    <a:bodyPr/>
                    <a:lstStyle/>
                    <a:p>
                      <a:r>
                        <a:rPr lang="fr-FR" sz="3600" dirty="0" smtClean="0"/>
                        <a:t>Accompagne</a:t>
                      </a:r>
                      <a:r>
                        <a:rPr lang="fr-FR" sz="3600" baseline="0" dirty="0" smtClean="0"/>
                        <a:t> ponctuellement: gestes, langage</a:t>
                      </a:r>
                    </a:p>
                    <a:p>
                      <a:r>
                        <a:rPr lang="fr-FR" sz="3600" baseline="0" dirty="0" smtClean="0"/>
                        <a:t>Suscite l’imitation sans demande spécifique adressée à l’enfant </a:t>
                      </a:r>
                      <a:endParaRPr lang="fr-FR" sz="3600" dirty="0"/>
                    </a:p>
                  </a:txBody>
                  <a:tcPr/>
                </a:tc>
              </a:tr>
            </a:tbl>
          </a:graphicData>
        </a:graphic>
      </p:graphicFrame>
    </p:spTree>
    <p:extLst>
      <p:ext uri="{BB962C8B-B14F-4D97-AF65-F5344CB8AC3E}">
        <p14:creationId xmlns:p14="http://schemas.microsoft.com/office/powerpoint/2010/main" val="3327303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6553200" cy="466531"/>
          </a:xfrm>
        </p:spPr>
        <p:txBody>
          <a:bodyPr>
            <a:normAutofit fontScale="90000"/>
          </a:bodyPr>
          <a:lstStyle/>
          <a:p>
            <a:r>
              <a:rPr lang="fr-FR" sz="3200" b="1" dirty="0" smtClean="0">
                <a:solidFill>
                  <a:srgbClr val="7030A0"/>
                </a:solidFill>
              </a:rPr>
              <a:t>JEU (ou activité) STRUCTURE-E</a:t>
            </a:r>
            <a:endParaRPr lang="fr-FR" sz="3200" b="1" dirty="0">
              <a:solidFill>
                <a:srgbClr val="7030A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01630764"/>
              </p:ext>
            </p:extLst>
          </p:nvPr>
        </p:nvGraphicFramePr>
        <p:xfrm>
          <a:off x="1" y="405685"/>
          <a:ext cx="12192000" cy="6433654"/>
        </p:xfrm>
        <a:graphic>
          <a:graphicData uri="http://schemas.openxmlformats.org/drawingml/2006/table">
            <a:tbl>
              <a:tblPr firstRow="1" bandRow="1">
                <a:tableStyleId>{5C22544A-7EE6-4342-B048-85BDC9FD1C3A}</a:tableStyleId>
              </a:tblPr>
              <a:tblGrid>
                <a:gridCol w="4557518"/>
                <a:gridCol w="7634482"/>
              </a:tblGrid>
              <a:tr h="398614">
                <a:tc>
                  <a:txBody>
                    <a:bodyPr/>
                    <a:lstStyle/>
                    <a:p>
                      <a:r>
                        <a:rPr lang="fr-FR" dirty="0" smtClean="0"/>
                        <a:t>L’ENFANT</a:t>
                      </a:r>
                      <a:endParaRPr lang="fr-FR" dirty="0"/>
                    </a:p>
                  </a:txBody>
                  <a:tcPr/>
                </a:tc>
                <a:tc>
                  <a:txBody>
                    <a:bodyPr/>
                    <a:lstStyle/>
                    <a:p>
                      <a:r>
                        <a:rPr lang="fr-FR" dirty="0" smtClean="0"/>
                        <a:t>L’ENSEIGNANT</a:t>
                      </a:r>
                      <a:endParaRPr lang="fr-FR" dirty="0"/>
                    </a:p>
                  </a:txBody>
                  <a:tcPr/>
                </a:tc>
              </a:tr>
              <a:tr h="3356054">
                <a:tc>
                  <a:txBody>
                    <a:bodyPr/>
                    <a:lstStyle/>
                    <a:p>
                      <a:r>
                        <a:rPr lang="fr-FR" sz="3200" dirty="0" smtClean="0"/>
                        <a:t>Adhère de lui-même ou suite à un processus</a:t>
                      </a:r>
                      <a:r>
                        <a:rPr lang="fr-FR" sz="3200" baseline="0" dirty="0" smtClean="0"/>
                        <a:t> de dévolution conduite par l’enseignant. Il respecte les règles communes aux participants. </a:t>
                      </a:r>
                      <a:endParaRPr lang="fr-FR" sz="3200" dirty="0"/>
                    </a:p>
                  </a:txBody>
                  <a:tcPr/>
                </a:tc>
                <a:tc>
                  <a:txBody>
                    <a:bodyPr/>
                    <a:lstStyle/>
                    <a:p>
                      <a:pPr algn="just"/>
                      <a:r>
                        <a:rPr lang="fr-FR" sz="3200" b="1" dirty="0" smtClean="0"/>
                        <a:t>Initie le jeu </a:t>
                      </a:r>
                      <a:r>
                        <a:rPr lang="fr-FR" sz="3200" dirty="0" smtClean="0"/>
                        <a:t>– ou l’activité – en vue des apprentissages spécifiques. </a:t>
                      </a:r>
                      <a:r>
                        <a:rPr lang="fr-FR" sz="3200" b="1" dirty="0" smtClean="0"/>
                        <a:t>Il donne une consigne, montre,</a:t>
                      </a:r>
                      <a:r>
                        <a:rPr lang="fr-FR" sz="3200" b="1" baseline="0" dirty="0" smtClean="0"/>
                        <a:t> guide ou explique </a:t>
                      </a:r>
                      <a:r>
                        <a:rPr lang="fr-FR" sz="3200" baseline="0" dirty="0" smtClean="0"/>
                        <a:t>un nouveau jeu ou une nouvelle activité. Il peut y participer dans la perspective de permettre aux enfants d’y  jouer  ou de la pratiquer de manière autonome </a:t>
                      </a:r>
                      <a:endParaRPr lang="fr-FR" sz="3200" dirty="0"/>
                    </a:p>
                  </a:txBody>
                  <a:tcPr/>
                </a:tc>
              </a:tr>
              <a:tr h="2422196">
                <a:tc>
                  <a:txBody>
                    <a:bodyPr/>
                    <a:lstStyle/>
                    <a:p>
                      <a:endParaRPr lang="fr-FR" dirty="0"/>
                    </a:p>
                  </a:txBody>
                  <a:tcPr/>
                </a:tc>
                <a:tc>
                  <a:txBody>
                    <a:bodyPr/>
                    <a:lstStyle/>
                    <a:p>
                      <a:pPr algn="just"/>
                      <a:r>
                        <a:rPr lang="fr-FR" sz="3200" dirty="0" smtClean="0"/>
                        <a:t>Il introduit</a:t>
                      </a:r>
                      <a:r>
                        <a:rPr lang="fr-FR" sz="3200" baseline="0" dirty="0" smtClean="0"/>
                        <a:t> des </a:t>
                      </a:r>
                      <a:r>
                        <a:rPr lang="fr-FR" sz="3200" b="1" baseline="0" dirty="0" smtClean="0"/>
                        <a:t>temps qui permettent à l’enfant un travail de métacognition</a:t>
                      </a:r>
                      <a:r>
                        <a:rPr lang="fr-FR" sz="3200" baseline="0" dirty="0" smtClean="0"/>
                        <a:t>: </a:t>
                      </a:r>
                      <a:r>
                        <a:rPr lang="fr-FR" sz="3200" b="1" baseline="0" dirty="0" smtClean="0"/>
                        <a:t>phases réflexives avant, pendant et après l’action</a:t>
                      </a:r>
                      <a:r>
                        <a:rPr lang="fr-FR" sz="3200" baseline="0" dirty="0" smtClean="0"/>
                        <a:t>; qui lui permettent d’</a:t>
                      </a:r>
                      <a:r>
                        <a:rPr lang="fr-FR" sz="3200" b="1" baseline="0" dirty="0" smtClean="0"/>
                        <a:t>agir</a:t>
                      </a:r>
                      <a:r>
                        <a:rPr lang="fr-FR" sz="3200" baseline="0" dirty="0" smtClean="0"/>
                        <a:t>, </a:t>
                      </a:r>
                      <a:r>
                        <a:rPr lang="fr-FR" sz="3200" b="1" baseline="0" dirty="0" smtClean="0"/>
                        <a:t>réussir</a:t>
                      </a:r>
                      <a:r>
                        <a:rPr lang="fr-FR" sz="3200" baseline="0" dirty="0" smtClean="0"/>
                        <a:t> et </a:t>
                      </a:r>
                      <a:r>
                        <a:rPr lang="fr-FR" sz="3200" b="1" baseline="0" dirty="0" smtClean="0"/>
                        <a:t>comprendre ce qui lui permet de réussir </a:t>
                      </a:r>
                      <a:endParaRPr lang="fr-FR" sz="3200" b="1" dirty="0"/>
                    </a:p>
                  </a:txBody>
                  <a:tcPr/>
                </a:tc>
              </a:tr>
            </a:tbl>
          </a:graphicData>
        </a:graphic>
      </p:graphicFrame>
    </p:spTree>
    <p:extLst>
      <p:ext uri="{BB962C8B-B14F-4D97-AF65-F5344CB8AC3E}">
        <p14:creationId xmlns:p14="http://schemas.microsoft.com/office/powerpoint/2010/main" val="216638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6210300" cy="949325"/>
          </a:xfrm>
        </p:spPr>
        <p:txBody>
          <a:bodyPr/>
          <a:lstStyle/>
          <a:p>
            <a:r>
              <a:rPr lang="fr-FR" b="1" dirty="0" smtClean="0">
                <a:solidFill>
                  <a:srgbClr val="7030A0"/>
                </a:solidFill>
              </a:rPr>
              <a:t>UNE LOGIQUE SPIRALAIRE</a:t>
            </a:r>
            <a:endParaRPr lang="fr-FR" b="1" dirty="0">
              <a:solidFill>
                <a:srgbClr val="7030A0"/>
              </a:solidFill>
            </a:endParaRPr>
          </a:p>
        </p:txBody>
      </p:sp>
      <p:sp>
        <p:nvSpPr>
          <p:cNvPr id="7" name="Flèche courbée vers le bas 6"/>
          <p:cNvSpPr/>
          <p:nvPr/>
        </p:nvSpPr>
        <p:spPr>
          <a:xfrm rot="3740846">
            <a:off x="30026" y="3156261"/>
            <a:ext cx="3708545" cy="16912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ffectLst>
                <a:outerShdw blurRad="50800" dist="50800" dir="5400000" algn="ctr" rotWithShape="0">
                  <a:srgbClr val="000000">
                    <a:alpha val="0"/>
                  </a:srgbClr>
                </a:outerShdw>
              </a:effectLst>
            </a:endParaRPr>
          </a:p>
        </p:txBody>
      </p:sp>
      <p:sp>
        <p:nvSpPr>
          <p:cNvPr id="8" name="Flèche courbée vers le bas 7"/>
          <p:cNvSpPr/>
          <p:nvPr/>
        </p:nvSpPr>
        <p:spPr>
          <a:xfrm rot="17611028">
            <a:off x="106558" y="3110113"/>
            <a:ext cx="3594080" cy="1310562"/>
          </a:xfrm>
          <a:prstGeom prst="curvedDownArrow">
            <a:avLst>
              <a:gd name="adj1" fmla="val 25000"/>
              <a:gd name="adj2" fmla="val 50000"/>
              <a:gd name="adj3" fmla="val 245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Flèche courbée vers le bas 11"/>
          <p:cNvSpPr/>
          <p:nvPr/>
        </p:nvSpPr>
        <p:spPr>
          <a:xfrm rot="4068352">
            <a:off x="2460747" y="3193186"/>
            <a:ext cx="3649268" cy="13105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Flèche courbée vers le bas 12"/>
          <p:cNvSpPr/>
          <p:nvPr/>
        </p:nvSpPr>
        <p:spPr>
          <a:xfrm rot="17148995">
            <a:off x="2314546" y="3171117"/>
            <a:ext cx="3581950" cy="12423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Flèche courbée vers le bas 15"/>
          <p:cNvSpPr/>
          <p:nvPr/>
        </p:nvSpPr>
        <p:spPr>
          <a:xfrm rot="3710921">
            <a:off x="4607211" y="3059587"/>
            <a:ext cx="3798506" cy="13105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Flèche courbée vers le bas 16"/>
          <p:cNvSpPr/>
          <p:nvPr/>
        </p:nvSpPr>
        <p:spPr>
          <a:xfrm rot="17792371">
            <a:off x="4907909" y="3030949"/>
            <a:ext cx="3731770" cy="13105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Flèche courbée vers le bas 17"/>
          <p:cNvSpPr/>
          <p:nvPr/>
        </p:nvSpPr>
        <p:spPr>
          <a:xfrm rot="4016851">
            <a:off x="7339062" y="3127710"/>
            <a:ext cx="3807608" cy="13105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Flèche courbée vers le bas 18"/>
          <p:cNvSpPr/>
          <p:nvPr/>
        </p:nvSpPr>
        <p:spPr>
          <a:xfrm rot="17825940">
            <a:off x="7487983" y="2944574"/>
            <a:ext cx="3911658" cy="13105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Espace réservé du contenu 2"/>
          <p:cNvSpPr>
            <a:spLocks noGrp="1"/>
          </p:cNvSpPr>
          <p:nvPr>
            <p:ph idx="1"/>
          </p:nvPr>
        </p:nvSpPr>
        <p:spPr>
          <a:xfrm>
            <a:off x="0" y="1123949"/>
            <a:ext cx="12192000" cy="6018603"/>
          </a:xfrm>
        </p:spPr>
        <p:txBody>
          <a:bodyPr>
            <a:normAutofit fontScale="47500" lnSpcReduction="20000"/>
          </a:bodyPr>
          <a:lstStyle/>
          <a:p>
            <a:pPr marL="0" indent="0">
              <a:buNone/>
            </a:pPr>
            <a:r>
              <a:rPr lang="fr-FR" sz="5800" b="1" dirty="0" smtClean="0">
                <a:solidFill>
                  <a:srgbClr val="00B050"/>
                </a:solidFill>
              </a:rPr>
              <a:t>1.EXPLORATION                    </a:t>
            </a:r>
            <a:r>
              <a:rPr lang="fr-FR" sz="5800" b="1" dirty="0" smtClean="0">
                <a:solidFill>
                  <a:srgbClr val="002060"/>
                </a:solidFill>
              </a:rPr>
              <a:t>3.STRUCTURATION                  </a:t>
            </a:r>
            <a:r>
              <a:rPr lang="fr-FR" sz="5800" b="1" dirty="0" smtClean="0">
                <a:solidFill>
                  <a:srgbClr val="7030A0"/>
                </a:solidFill>
              </a:rPr>
              <a:t>APPORTS      </a:t>
            </a:r>
            <a:r>
              <a:rPr lang="fr-FR" sz="5800" b="1" dirty="0" smtClean="0">
                <a:solidFill>
                  <a:srgbClr val="00B050"/>
                </a:solidFill>
              </a:rPr>
              <a:t>DECOUVERTE                        </a:t>
            </a:r>
            <a:r>
              <a:rPr lang="fr-FR" sz="5800" b="1" dirty="0" smtClean="0">
                <a:solidFill>
                  <a:srgbClr val="002060"/>
                </a:solidFill>
              </a:rPr>
              <a:t>FORMALISATION </a:t>
            </a:r>
            <a:r>
              <a:rPr lang="fr-FR" sz="5800" b="1" dirty="0" smtClean="0">
                <a:solidFill>
                  <a:srgbClr val="C00000"/>
                </a:solidFill>
              </a:rPr>
              <a:t>                 </a:t>
            </a:r>
            <a:r>
              <a:rPr lang="fr-FR" sz="5800" b="1" dirty="0" smtClean="0">
                <a:solidFill>
                  <a:srgbClr val="7030A0"/>
                </a:solidFill>
              </a:rPr>
              <a:t>DE L’ADULTE</a:t>
            </a:r>
          </a:p>
          <a:p>
            <a:pPr marL="0" indent="0">
              <a:buNone/>
            </a:pPr>
            <a:r>
              <a:rPr lang="fr-FR" sz="5800" b="1" dirty="0" smtClean="0">
                <a:solidFill>
                  <a:srgbClr val="7030A0"/>
                </a:solidFill>
              </a:rPr>
              <a:t>                                                                                                                          </a:t>
            </a:r>
            <a:r>
              <a:rPr lang="fr-FR" sz="5800" b="1" dirty="0" smtClean="0">
                <a:solidFill>
                  <a:srgbClr val="00B050"/>
                </a:solidFill>
              </a:rPr>
              <a:t>EXPLORATION</a:t>
            </a:r>
          </a:p>
          <a:p>
            <a:pPr marL="0" indent="0">
              <a:buNone/>
            </a:pPr>
            <a:endParaRPr lang="fr-FR" sz="5800" b="1" dirty="0" smtClean="0">
              <a:solidFill>
                <a:srgbClr val="7030A0"/>
              </a:solidFill>
            </a:endParaRPr>
          </a:p>
          <a:p>
            <a:pPr marL="0" indent="0">
              <a:buNone/>
            </a:pPr>
            <a:endParaRPr lang="fr-FR" sz="5800" b="1" dirty="0" smtClean="0">
              <a:solidFill>
                <a:srgbClr val="00B050"/>
              </a:solidFill>
            </a:endParaRPr>
          </a:p>
          <a:p>
            <a:pPr marL="0" indent="0">
              <a:buNone/>
            </a:pPr>
            <a:endParaRPr lang="fr-FR" sz="5800" b="1" dirty="0">
              <a:solidFill>
                <a:srgbClr val="00B050"/>
              </a:solidFill>
            </a:endParaRPr>
          </a:p>
          <a:p>
            <a:pPr marL="0" indent="0">
              <a:buNone/>
            </a:pPr>
            <a:r>
              <a:rPr lang="fr-FR" sz="5800" b="1" dirty="0" smtClean="0">
                <a:solidFill>
                  <a:srgbClr val="00B050"/>
                </a:solidFill>
              </a:rPr>
              <a:t>                                                                                                                          </a:t>
            </a:r>
          </a:p>
          <a:p>
            <a:pPr marL="0" indent="0">
              <a:buNone/>
            </a:pPr>
            <a:r>
              <a:rPr lang="fr-FR" sz="5800" b="1" dirty="0">
                <a:solidFill>
                  <a:srgbClr val="00B050"/>
                </a:solidFill>
              </a:rPr>
              <a:t> </a:t>
            </a:r>
            <a:r>
              <a:rPr lang="fr-FR" sz="5800" b="1" dirty="0" smtClean="0">
                <a:solidFill>
                  <a:srgbClr val="00B050"/>
                </a:solidFill>
              </a:rPr>
              <a:t>         </a:t>
            </a:r>
          </a:p>
          <a:p>
            <a:pPr marL="0" indent="0">
              <a:buNone/>
            </a:pPr>
            <a:r>
              <a:rPr lang="fr-FR" sz="5800" b="1" dirty="0" smtClean="0">
                <a:solidFill>
                  <a:srgbClr val="00B050"/>
                </a:solidFill>
              </a:rPr>
              <a:t>                                                                            </a:t>
            </a:r>
          </a:p>
          <a:p>
            <a:pPr marL="0" indent="0">
              <a:buNone/>
            </a:pPr>
            <a:r>
              <a:rPr lang="fr-FR" sz="5800" b="1" dirty="0" smtClean="0">
                <a:solidFill>
                  <a:srgbClr val="C00000"/>
                </a:solidFill>
              </a:rPr>
              <a:t>                 </a:t>
            </a:r>
          </a:p>
          <a:p>
            <a:pPr marL="0" indent="0">
              <a:buNone/>
            </a:pPr>
            <a:endParaRPr lang="fr-FR" sz="5800" b="1" dirty="0">
              <a:solidFill>
                <a:srgbClr val="C00000"/>
              </a:solidFill>
            </a:endParaRPr>
          </a:p>
          <a:p>
            <a:pPr marL="0" indent="0">
              <a:buNone/>
            </a:pPr>
            <a:r>
              <a:rPr lang="fr-FR" sz="5800" b="1" dirty="0" smtClean="0">
                <a:solidFill>
                  <a:srgbClr val="7030A0"/>
                </a:solidFill>
              </a:rPr>
              <a:t>                            2.EXPLORATION          </a:t>
            </a:r>
            <a:r>
              <a:rPr lang="fr-FR" sz="5800" b="1" dirty="0" smtClean="0"/>
              <a:t>4.APPROPRIATION   </a:t>
            </a:r>
            <a:r>
              <a:rPr lang="fr-FR" sz="5800" b="1" dirty="0" smtClean="0">
                <a:solidFill>
                  <a:srgbClr val="C00000"/>
                </a:solidFill>
              </a:rPr>
              <a:t>5.STRUCTURATION</a:t>
            </a:r>
          </a:p>
          <a:p>
            <a:pPr marL="0" indent="0">
              <a:buNone/>
            </a:pPr>
            <a:r>
              <a:rPr lang="fr-FR" sz="5800" b="1" dirty="0" smtClean="0">
                <a:solidFill>
                  <a:srgbClr val="C00000"/>
                </a:solidFill>
              </a:rPr>
              <a:t>                    </a:t>
            </a:r>
            <a:r>
              <a:rPr lang="fr-FR" sz="5800" b="1" dirty="0" smtClean="0">
                <a:solidFill>
                  <a:srgbClr val="7030A0"/>
                </a:solidFill>
              </a:rPr>
              <a:t>APPORTS DE L’ADULTE           </a:t>
            </a:r>
            <a:r>
              <a:rPr lang="fr-FR" sz="5800" b="1" dirty="0" smtClean="0"/>
              <a:t>EXERCICES              </a:t>
            </a:r>
            <a:r>
              <a:rPr lang="fr-FR" sz="5800" b="1" dirty="0" smtClean="0">
                <a:solidFill>
                  <a:srgbClr val="C00000"/>
                </a:solidFill>
              </a:rPr>
              <a:t>FORMALISATION </a:t>
            </a:r>
            <a:endParaRPr lang="fr-FR" b="1" dirty="0">
              <a:solidFill>
                <a:srgbClr val="C00000"/>
              </a:solidFill>
            </a:endParaRPr>
          </a:p>
        </p:txBody>
      </p:sp>
      <p:sp>
        <p:nvSpPr>
          <p:cNvPr id="20" name="Flèche courbée vers le bas 19"/>
          <p:cNvSpPr/>
          <p:nvPr/>
        </p:nvSpPr>
        <p:spPr>
          <a:xfrm rot="5400000">
            <a:off x="9598152" y="3213488"/>
            <a:ext cx="3541412" cy="13105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Flèche courbée vers le bas 20"/>
          <p:cNvSpPr/>
          <p:nvPr/>
        </p:nvSpPr>
        <p:spPr>
          <a:xfrm rot="17777028">
            <a:off x="9328378" y="3073938"/>
            <a:ext cx="3453242" cy="107938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118404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6397" y="0"/>
            <a:ext cx="10128737" cy="6858000"/>
          </a:xfrm>
        </p:spPr>
      </p:pic>
    </p:spTree>
    <p:extLst>
      <p:ext uri="{BB962C8B-B14F-4D97-AF65-F5344CB8AC3E}">
        <p14:creationId xmlns:p14="http://schemas.microsoft.com/office/powerpoint/2010/main" val="4224699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045029"/>
            <a:ext cx="10515600" cy="5131934"/>
          </a:xfrm>
        </p:spPr>
        <p:txBody>
          <a:bodyPr/>
          <a:lstStyle/>
          <a:p>
            <a:pPr marL="0" indent="0">
              <a:buNone/>
            </a:pPr>
            <a:r>
              <a:rPr lang="fr-FR" i="1" u="sng" dirty="0" smtClean="0">
                <a:hlinkClick r:id="rId3" action="ppaction://hlinkfile"/>
              </a:rPr>
              <a:t>CE QUI SE TROUVE SUR EDUSCOL: </a:t>
            </a:r>
            <a:endParaRPr lang="fr-FR" i="1" u="sng" dirty="0" smtClean="0"/>
          </a:p>
          <a:p>
            <a:r>
              <a:rPr lang="fr-FR" u="sng" dirty="0" smtClean="0">
                <a:hlinkClick r:id="rId3" action="ppaction://hlinkfile"/>
              </a:rPr>
              <a:t>50_pages_1703_551900.pdf</a:t>
            </a:r>
            <a:r>
              <a:rPr lang="fr-FR" u="sng" dirty="0" smtClean="0"/>
              <a:t> </a:t>
            </a:r>
            <a:endParaRPr lang="fr-FR" u="sng" dirty="0" smtClean="0">
              <a:hlinkClick r:id="rId4" action="ppaction://hlinkfile"/>
            </a:endParaRPr>
          </a:p>
          <a:p>
            <a:r>
              <a:rPr lang="fr-FR" dirty="0" smtClean="0">
                <a:hlinkClick r:id="rId5" action="ppaction://hlinkfile"/>
              </a:rPr>
              <a:t>Carnet_de_suivi_MYRIAM_547707.pdf</a:t>
            </a:r>
            <a:r>
              <a:rPr lang="fr-FR" dirty="0" smtClean="0"/>
              <a:t> </a:t>
            </a:r>
          </a:p>
          <a:p>
            <a:r>
              <a:rPr lang="fr-FR" dirty="0" smtClean="0">
                <a:hlinkClick r:id="rId6" action="ppaction://hlinkfile"/>
              </a:rPr>
              <a:t>Carnet_Enzo_547790.pdf</a:t>
            </a:r>
            <a:endParaRPr lang="fr-FR" dirty="0" smtClean="0"/>
          </a:p>
          <a:p>
            <a:r>
              <a:rPr lang="fr-FR" dirty="0" smtClean="0">
                <a:hlinkClick r:id="rId7" action="ppaction://hlinkfile"/>
              </a:rPr>
              <a:t>Carnet_Sami_3_547796.pdf</a:t>
            </a:r>
            <a:endParaRPr lang="fr-FR" dirty="0" smtClean="0"/>
          </a:p>
          <a:p>
            <a:r>
              <a:rPr lang="fr-FR" dirty="0" smtClean="0">
                <a:hlinkClick r:id="rId8" action="ppaction://hlinkfile"/>
              </a:rPr>
              <a:t>Ress_c1_Eval_points_vigilance_546061.pdf</a:t>
            </a:r>
            <a:r>
              <a:rPr lang="fr-FR" dirty="0" smtClean="0"/>
              <a:t>   </a:t>
            </a:r>
          </a:p>
          <a:p>
            <a:pPr marL="0" indent="0">
              <a:buNone/>
            </a:pPr>
            <a:endParaRPr lang="fr-FR" dirty="0" smtClean="0"/>
          </a:p>
          <a:p>
            <a:pPr marL="0" indent="0">
              <a:buNone/>
            </a:pPr>
            <a:r>
              <a:rPr lang="fr-FR" dirty="0" smtClean="0"/>
              <a:t>Exemple </a:t>
            </a:r>
            <a:r>
              <a:rPr lang="fr-FR" dirty="0" err="1" smtClean="0"/>
              <a:t>editeur</a:t>
            </a:r>
            <a:r>
              <a:rPr lang="fr-FR" dirty="0" smtClean="0"/>
              <a:t> (à éviter!) </a:t>
            </a:r>
          </a:p>
          <a:p>
            <a:r>
              <a:rPr lang="fr-FR" dirty="0" err="1">
                <a:hlinkClick r:id="rId9" action="ppaction://hlinkfile"/>
              </a:rPr>
              <a:t>MatCarnetSuivi</a:t>
            </a:r>
            <a:r>
              <a:rPr lang="fr-FR" dirty="0">
                <a:hlinkClick r:id="rId9" action="ppaction://hlinkfile"/>
              </a:rPr>
              <a:t> ACCES.pdf</a:t>
            </a:r>
            <a:endParaRPr lang="fr-FR" dirty="0"/>
          </a:p>
        </p:txBody>
      </p:sp>
    </p:spTree>
    <p:extLst>
      <p:ext uri="{BB962C8B-B14F-4D97-AF65-F5344CB8AC3E}">
        <p14:creationId xmlns:p14="http://schemas.microsoft.com/office/powerpoint/2010/main" val="745002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3717471" cy="875846"/>
          </a:xfrm>
        </p:spPr>
        <p:txBody>
          <a:bodyPr/>
          <a:lstStyle/>
          <a:p>
            <a:r>
              <a:rPr lang="fr-FR" b="1" dirty="0" smtClean="0">
                <a:solidFill>
                  <a:srgbClr val="7030A0"/>
                </a:solidFill>
              </a:rPr>
              <a:t>PROPOSITIONS</a:t>
            </a:r>
            <a:endParaRPr lang="fr-FR" b="1" dirty="0">
              <a:solidFill>
                <a:srgbClr val="7030A0"/>
              </a:solidFill>
            </a:endParaRPr>
          </a:p>
        </p:txBody>
      </p:sp>
      <p:sp>
        <p:nvSpPr>
          <p:cNvPr id="3" name="Espace réservé du contenu 2"/>
          <p:cNvSpPr>
            <a:spLocks noGrp="1"/>
          </p:cNvSpPr>
          <p:nvPr>
            <p:ph idx="1"/>
          </p:nvPr>
        </p:nvSpPr>
        <p:spPr>
          <a:xfrm>
            <a:off x="0" y="1061356"/>
            <a:ext cx="12192000" cy="5796643"/>
          </a:xfrm>
        </p:spPr>
        <p:txBody>
          <a:bodyPr>
            <a:normAutofit/>
          </a:bodyPr>
          <a:lstStyle/>
          <a:p>
            <a:r>
              <a:rPr lang="fr-FR" sz="4800" dirty="0" smtClean="0"/>
              <a:t> </a:t>
            </a:r>
            <a:r>
              <a:rPr lang="fr-FR" sz="4800" b="1" dirty="0" smtClean="0">
                <a:solidFill>
                  <a:srgbClr val="7030A0"/>
                </a:solidFill>
              </a:rPr>
              <a:t>Cibler les observables </a:t>
            </a:r>
            <a:r>
              <a:rPr lang="fr-FR" sz="4400" dirty="0" smtClean="0"/>
              <a:t>(limiter le nombre d’Items) </a:t>
            </a:r>
          </a:p>
          <a:p>
            <a:r>
              <a:rPr lang="fr-FR" sz="4400" i="1" dirty="0" smtClean="0"/>
              <a:t> </a:t>
            </a:r>
            <a:r>
              <a:rPr lang="fr-FR" sz="4800" b="1" dirty="0" smtClean="0">
                <a:solidFill>
                  <a:srgbClr val="7030A0"/>
                </a:solidFill>
              </a:rPr>
              <a:t>Concevoir le Classeur des savoirs </a:t>
            </a:r>
            <a:r>
              <a:rPr lang="fr-FR" sz="4400" dirty="0" smtClean="0"/>
              <a:t>(1 pour la classe + des exemplaires pour circulation ou 1 pour la classe et inclusions dans le cahier de suivi de l’élève)</a:t>
            </a:r>
          </a:p>
          <a:p>
            <a:r>
              <a:rPr lang="fr-FR" sz="4400" b="1" i="1" dirty="0">
                <a:solidFill>
                  <a:srgbClr val="7030A0"/>
                </a:solidFill>
              </a:rPr>
              <a:t> </a:t>
            </a:r>
            <a:r>
              <a:rPr lang="fr-FR" sz="4800" b="1" dirty="0" smtClean="0">
                <a:solidFill>
                  <a:srgbClr val="7030A0"/>
                </a:solidFill>
              </a:rPr>
              <a:t>Concevoir le carnet de suivi individuel </a:t>
            </a:r>
            <a:r>
              <a:rPr lang="fr-FR" sz="4400" dirty="0" smtClean="0"/>
              <a:t>avec traces de réussites et 2 synthèses annuelles</a:t>
            </a:r>
            <a:endParaRPr lang="fr-FR" sz="4400" i="1" dirty="0" smtClean="0"/>
          </a:p>
        </p:txBody>
      </p:sp>
    </p:spTree>
    <p:extLst>
      <p:ext uri="{BB962C8B-B14F-4D97-AF65-F5344CB8AC3E}">
        <p14:creationId xmlns:p14="http://schemas.microsoft.com/office/powerpoint/2010/main" val="2251626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16700"/>
          </a:xfrm>
        </p:spPr>
        <p:txBody>
          <a:bodyPr/>
          <a:lstStyle/>
          <a:p>
            <a:r>
              <a:rPr lang="fr-FR" b="1" dirty="0" smtClean="0">
                <a:solidFill>
                  <a:srgbClr val="7030A0"/>
                </a:solidFill>
              </a:rPr>
              <a:t>Ce que disent les programmes…</a:t>
            </a:r>
            <a:endParaRPr lang="fr-FR" b="1" dirty="0">
              <a:solidFill>
                <a:srgbClr val="7030A0"/>
              </a:solidFill>
            </a:endParaRPr>
          </a:p>
        </p:txBody>
      </p:sp>
      <p:sp>
        <p:nvSpPr>
          <p:cNvPr id="3" name="Espace réservé du contenu 2"/>
          <p:cNvSpPr>
            <a:spLocks noGrp="1"/>
          </p:cNvSpPr>
          <p:nvPr>
            <p:ph idx="1"/>
          </p:nvPr>
        </p:nvSpPr>
        <p:spPr>
          <a:xfrm>
            <a:off x="0" y="1081826"/>
            <a:ext cx="12192000" cy="5776174"/>
          </a:xfrm>
        </p:spPr>
        <p:txBody>
          <a:bodyPr>
            <a:noAutofit/>
          </a:bodyPr>
          <a:lstStyle/>
          <a:p>
            <a:r>
              <a:rPr lang="fr-FR" sz="4400" dirty="0" smtClean="0"/>
              <a:t>Une école qui tient compte du </a:t>
            </a:r>
            <a:r>
              <a:rPr lang="fr-FR" sz="4400" b="1" dirty="0" smtClean="0">
                <a:solidFill>
                  <a:srgbClr val="7030A0"/>
                </a:solidFill>
              </a:rPr>
              <a:t>développement de l’enfant</a:t>
            </a:r>
          </a:p>
          <a:p>
            <a:r>
              <a:rPr lang="fr-FR" sz="4400" dirty="0" smtClean="0"/>
              <a:t>L’équipe pédagogique aménage l’école (les salles de classe, les salles spécialisées, les </a:t>
            </a:r>
            <a:r>
              <a:rPr lang="fr-FR" sz="4400" b="1" dirty="0" smtClean="0">
                <a:solidFill>
                  <a:srgbClr val="7030A0"/>
                </a:solidFill>
              </a:rPr>
              <a:t>espaces</a:t>
            </a:r>
            <a:r>
              <a:rPr lang="fr-FR" sz="4400" dirty="0" smtClean="0"/>
              <a:t> extérieurs…)</a:t>
            </a:r>
          </a:p>
          <a:p>
            <a:r>
              <a:rPr lang="fr-FR" sz="4400" dirty="0" smtClean="0"/>
              <a:t>Chaque enseignant détermine une </a:t>
            </a:r>
            <a:r>
              <a:rPr lang="fr-FR" sz="4400" b="1" dirty="0" smtClean="0">
                <a:solidFill>
                  <a:srgbClr val="7030A0"/>
                </a:solidFill>
              </a:rPr>
              <a:t>organisation du temps </a:t>
            </a:r>
            <a:r>
              <a:rPr lang="fr-FR" sz="4400" dirty="0" smtClean="0"/>
              <a:t>adaptée à leur âge et veille à l’alternance de moments plus ou moins exigeants au plan de l’implication corporelle et cognitive. </a:t>
            </a:r>
            <a:endParaRPr lang="fr-FR" sz="4400" dirty="0"/>
          </a:p>
        </p:txBody>
      </p:sp>
    </p:spTree>
    <p:extLst>
      <p:ext uri="{BB962C8B-B14F-4D97-AF65-F5344CB8AC3E}">
        <p14:creationId xmlns:p14="http://schemas.microsoft.com/office/powerpoint/2010/main" val="1832808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5660571" cy="728889"/>
          </a:xfrm>
        </p:spPr>
        <p:txBody>
          <a:bodyPr/>
          <a:lstStyle/>
          <a:p>
            <a:r>
              <a:rPr lang="fr-FR" b="1" dirty="0" smtClean="0">
                <a:solidFill>
                  <a:srgbClr val="7030A0"/>
                </a:solidFill>
              </a:rPr>
              <a:t>REFLEXION EN GROUPE</a:t>
            </a:r>
            <a:endParaRPr lang="fr-FR" b="1" dirty="0">
              <a:solidFill>
                <a:srgbClr val="7030A0"/>
              </a:solidFill>
            </a:endParaRPr>
          </a:p>
        </p:txBody>
      </p:sp>
      <p:sp>
        <p:nvSpPr>
          <p:cNvPr id="3" name="Espace réservé du contenu 2"/>
          <p:cNvSpPr>
            <a:spLocks noGrp="1"/>
          </p:cNvSpPr>
          <p:nvPr>
            <p:ph idx="1"/>
          </p:nvPr>
        </p:nvSpPr>
        <p:spPr>
          <a:xfrm>
            <a:off x="0" y="1094014"/>
            <a:ext cx="12192000" cy="5927272"/>
          </a:xfrm>
        </p:spPr>
        <p:txBody>
          <a:bodyPr/>
          <a:lstStyle/>
          <a:p>
            <a:r>
              <a:rPr lang="fr-FR" sz="3600" dirty="0" smtClean="0"/>
              <a:t>Prendre individuellement connaissance des documents</a:t>
            </a:r>
          </a:p>
          <a:p>
            <a:r>
              <a:rPr lang="fr-FR" sz="3600" dirty="0" smtClean="0"/>
              <a:t>Par groupes de 4:</a:t>
            </a:r>
          </a:p>
          <a:p>
            <a:pPr>
              <a:buFontTx/>
              <a:buChar char="-"/>
            </a:pPr>
            <a:r>
              <a:rPr lang="fr-FR" sz="3600" dirty="0" smtClean="0"/>
              <a:t>OBSERVER: Quand? – Qui?  - Quoi? – Comment noter?</a:t>
            </a:r>
          </a:p>
          <a:p>
            <a:pPr>
              <a:buFontTx/>
              <a:buChar char="-"/>
            </a:pPr>
            <a:r>
              <a:rPr lang="fr-FR" sz="3600" dirty="0" smtClean="0"/>
              <a:t>TRACES DES APPRENTISSAGES: Quels dispositifs d’explicitation des apprentissages? Quelles traces? </a:t>
            </a:r>
            <a:endParaRPr lang="fr-FR" sz="3600" dirty="0"/>
          </a:p>
          <a:p>
            <a:pPr>
              <a:buFontTx/>
              <a:buChar char="-"/>
            </a:pPr>
            <a:r>
              <a:rPr lang="fr-FR" sz="3600" dirty="0" smtClean="0"/>
              <a:t>CARNET DE SUIVI: Quelles traces des réussites de l’enfant? </a:t>
            </a:r>
            <a:r>
              <a:rPr lang="fr-FR" sz="3600" smtClean="0"/>
              <a:t>Quels </a:t>
            </a:r>
            <a:r>
              <a:rPr lang="fr-FR" sz="3600" dirty="0" smtClean="0"/>
              <a:t>écrits  d’analyse des productions pour mettre en valeur les progrès et </a:t>
            </a:r>
            <a:r>
              <a:rPr lang="fr-FR" sz="3600" smtClean="0"/>
              <a:t>poser l’écart?  </a:t>
            </a:r>
            <a:endParaRPr lang="fr-FR" sz="3600" dirty="0"/>
          </a:p>
          <a:p>
            <a:r>
              <a:rPr lang="fr-FR" sz="3600" dirty="0" smtClean="0"/>
              <a:t>Nos idées / Nos questions </a:t>
            </a:r>
            <a:endParaRPr lang="fr-FR" dirty="0"/>
          </a:p>
          <a:p>
            <a:pPr marL="0" indent="0">
              <a:buNone/>
            </a:pPr>
            <a:r>
              <a:rPr lang="fr-FR" dirty="0" smtClean="0">
                <a:hlinkClick r:id="rId3" action="ppaction://hlinkfile"/>
              </a:rPr>
              <a:t>ID et questions G1.docx</a:t>
            </a:r>
            <a:endParaRPr lang="fr-FR" dirty="0" smtClean="0"/>
          </a:p>
          <a:p>
            <a:pPr marL="0" indent="0">
              <a:buNone/>
            </a:pPr>
            <a:endParaRPr lang="fr-FR" dirty="0"/>
          </a:p>
        </p:txBody>
      </p:sp>
    </p:spTree>
    <p:extLst>
      <p:ext uri="{BB962C8B-B14F-4D97-AF65-F5344CB8AC3E}">
        <p14:creationId xmlns:p14="http://schemas.microsoft.com/office/powerpoint/2010/main" val="2736338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16700"/>
          </a:xfrm>
        </p:spPr>
        <p:txBody>
          <a:bodyPr/>
          <a:lstStyle/>
          <a:p>
            <a:r>
              <a:rPr lang="fr-FR" b="1" dirty="0" smtClean="0">
                <a:solidFill>
                  <a:srgbClr val="7030A0"/>
                </a:solidFill>
              </a:rPr>
              <a:t>Ce que disent les programmes…</a:t>
            </a:r>
            <a:endParaRPr lang="fr-FR" b="1" dirty="0">
              <a:solidFill>
                <a:srgbClr val="7030A0"/>
              </a:solidFill>
            </a:endParaRPr>
          </a:p>
        </p:txBody>
      </p:sp>
      <p:sp>
        <p:nvSpPr>
          <p:cNvPr id="3" name="Espace réservé du contenu 2"/>
          <p:cNvSpPr>
            <a:spLocks noGrp="1"/>
          </p:cNvSpPr>
          <p:nvPr>
            <p:ph idx="1"/>
          </p:nvPr>
        </p:nvSpPr>
        <p:spPr>
          <a:xfrm>
            <a:off x="0" y="1081826"/>
            <a:ext cx="12192000" cy="5776174"/>
          </a:xfrm>
        </p:spPr>
        <p:txBody>
          <a:bodyPr>
            <a:noAutofit/>
          </a:bodyPr>
          <a:lstStyle/>
          <a:p>
            <a:pPr marL="0" indent="0" algn="ctr">
              <a:buNone/>
            </a:pPr>
            <a:r>
              <a:rPr lang="fr-FR" sz="4800" b="1" dirty="0" smtClean="0">
                <a:solidFill>
                  <a:srgbClr val="C00000"/>
                </a:solidFill>
              </a:rPr>
              <a:t>Une école qui organise des modalités spécifiques d’apprentissage</a:t>
            </a:r>
          </a:p>
          <a:p>
            <a:r>
              <a:rPr lang="fr-FR" sz="4800" dirty="0"/>
              <a:t> </a:t>
            </a:r>
            <a:r>
              <a:rPr lang="fr-FR" sz="4800" dirty="0" smtClean="0"/>
              <a:t>Apprendre </a:t>
            </a:r>
            <a:r>
              <a:rPr lang="fr-FR" sz="4800" b="1" dirty="0" smtClean="0">
                <a:solidFill>
                  <a:srgbClr val="7030A0"/>
                </a:solidFill>
              </a:rPr>
              <a:t>en jouant</a:t>
            </a:r>
          </a:p>
          <a:p>
            <a:r>
              <a:rPr lang="fr-FR" sz="4800" dirty="0" smtClean="0"/>
              <a:t>Apprendre en réfléchissant et </a:t>
            </a:r>
            <a:r>
              <a:rPr lang="fr-FR" sz="4800" b="1" dirty="0" smtClean="0">
                <a:solidFill>
                  <a:srgbClr val="7030A0"/>
                </a:solidFill>
              </a:rPr>
              <a:t>en résolvant des problèmes</a:t>
            </a:r>
          </a:p>
          <a:p>
            <a:r>
              <a:rPr lang="fr-FR" sz="4800" dirty="0" smtClean="0"/>
              <a:t>Apprendre </a:t>
            </a:r>
            <a:r>
              <a:rPr lang="fr-FR" sz="4800" b="1" dirty="0" smtClean="0">
                <a:solidFill>
                  <a:srgbClr val="7030A0"/>
                </a:solidFill>
              </a:rPr>
              <a:t>en s’exerçant</a:t>
            </a:r>
          </a:p>
          <a:p>
            <a:r>
              <a:rPr lang="fr-FR" sz="4800" dirty="0" smtClean="0"/>
              <a:t>Apprendre </a:t>
            </a:r>
            <a:r>
              <a:rPr lang="fr-FR" sz="4800" b="1" dirty="0" smtClean="0">
                <a:solidFill>
                  <a:srgbClr val="7030A0"/>
                </a:solidFill>
              </a:rPr>
              <a:t>en se remémorant </a:t>
            </a:r>
            <a:r>
              <a:rPr lang="fr-FR" sz="4800" dirty="0" smtClean="0"/>
              <a:t>et </a:t>
            </a:r>
            <a:r>
              <a:rPr lang="fr-FR" sz="4800" b="1" dirty="0" smtClean="0">
                <a:solidFill>
                  <a:srgbClr val="7030A0"/>
                </a:solidFill>
              </a:rPr>
              <a:t>en mémorisant </a:t>
            </a:r>
          </a:p>
        </p:txBody>
      </p:sp>
    </p:spTree>
    <p:extLst>
      <p:ext uri="{BB962C8B-B14F-4D97-AF65-F5344CB8AC3E}">
        <p14:creationId xmlns:p14="http://schemas.microsoft.com/office/powerpoint/2010/main" val="368207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16700"/>
          </a:xfrm>
        </p:spPr>
        <p:txBody>
          <a:bodyPr/>
          <a:lstStyle/>
          <a:p>
            <a:r>
              <a:rPr lang="fr-FR" b="1" dirty="0" smtClean="0">
                <a:solidFill>
                  <a:srgbClr val="7030A0"/>
                </a:solidFill>
              </a:rPr>
              <a:t>Ce que disent les programmes…</a:t>
            </a:r>
            <a:endParaRPr lang="fr-FR" b="1" dirty="0">
              <a:solidFill>
                <a:srgbClr val="7030A0"/>
              </a:solidFill>
            </a:endParaRPr>
          </a:p>
        </p:txBody>
      </p:sp>
      <p:sp>
        <p:nvSpPr>
          <p:cNvPr id="3" name="Espace réservé du contenu 2"/>
          <p:cNvSpPr>
            <a:spLocks noGrp="1"/>
          </p:cNvSpPr>
          <p:nvPr>
            <p:ph idx="1"/>
          </p:nvPr>
        </p:nvSpPr>
        <p:spPr>
          <a:xfrm>
            <a:off x="0" y="1081826"/>
            <a:ext cx="12192000" cy="5776174"/>
          </a:xfrm>
        </p:spPr>
        <p:txBody>
          <a:bodyPr>
            <a:noAutofit/>
          </a:bodyPr>
          <a:lstStyle/>
          <a:p>
            <a:pPr marL="0" indent="0" algn="ctr">
              <a:buNone/>
            </a:pPr>
            <a:r>
              <a:rPr lang="fr-FR" sz="4800" b="1" dirty="0" smtClean="0">
                <a:solidFill>
                  <a:srgbClr val="C00000"/>
                </a:solidFill>
              </a:rPr>
              <a:t>Une école qui pratique une évaluation positive</a:t>
            </a:r>
          </a:p>
          <a:p>
            <a:r>
              <a:rPr lang="fr-FR" sz="6600" dirty="0" smtClean="0"/>
              <a:t>L’évaluation est un </a:t>
            </a:r>
            <a:r>
              <a:rPr lang="fr-FR" sz="6600" b="1" dirty="0" smtClean="0">
                <a:solidFill>
                  <a:srgbClr val="7030A0"/>
                </a:solidFill>
              </a:rPr>
              <a:t>outil de régulation dans l’activité professionnelle </a:t>
            </a:r>
            <a:r>
              <a:rPr lang="fr-FR" sz="6600" dirty="0" smtClean="0"/>
              <a:t>des enseignants: elle n’est pas un instrument de prédiction ni de sélection</a:t>
            </a:r>
          </a:p>
        </p:txBody>
      </p:sp>
    </p:spTree>
    <p:extLst>
      <p:ext uri="{BB962C8B-B14F-4D97-AF65-F5344CB8AC3E}">
        <p14:creationId xmlns:p14="http://schemas.microsoft.com/office/powerpoint/2010/main" val="4187530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16700"/>
          </a:xfrm>
        </p:spPr>
        <p:txBody>
          <a:bodyPr/>
          <a:lstStyle/>
          <a:p>
            <a:r>
              <a:rPr lang="fr-FR" b="1" dirty="0" smtClean="0">
                <a:solidFill>
                  <a:srgbClr val="7030A0"/>
                </a:solidFill>
              </a:rPr>
              <a:t>Ce que disent les programmes…</a:t>
            </a:r>
            <a:endParaRPr lang="fr-FR" b="1" dirty="0">
              <a:solidFill>
                <a:srgbClr val="7030A0"/>
              </a:solidFill>
            </a:endParaRPr>
          </a:p>
        </p:txBody>
      </p:sp>
      <p:sp>
        <p:nvSpPr>
          <p:cNvPr id="3" name="Espace réservé du contenu 2"/>
          <p:cNvSpPr>
            <a:spLocks noGrp="1"/>
          </p:cNvSpPr>
          <p:nvPr>
            <p:ph idx="1"/>
          </p:nvPr>
        </p:nvSpPr>
        <p:spPr>
          <a:xfrm>
            <a:off x="0" y="1081826"/>
            <a:ext cx="12192000" cy="5776174"/>
          </a:xfrm>
        </p:spPr>
        <p:txBody>
          <a:bodyPr>
            <a:noAutofit/>
          </a:bodyPr>
          <a:lstStyle/>
          <a:p>
            <a:pPr marL="0" indent="0" algn="ctr">
              <a:buNone/>
            </a:pPr>
            <a:r>
              <a:rPr lang="fr-FR" sz="4800" b="1" dirty="0" smtClean="0">
                <a:solidFill>
                  <a:srgbClr val="C00000"/>
                </a:solidFill>
              </a:rPr>
              <a:t>Une école qui pratique une évaluation positive</a:t>
            </a:r>
          </a:p>
          <a:p>
            <a:r>
              <a:rPr lang="fr-FR" sz="4800" b="1" dirty="0" smtClean="0">
                <a:solidFill>
                  <a:srgbClr val="7030A0"/>
                </a:solidFill>
              </a:rPr>
              <a:t> </a:t>
            </a:r>
            <a:r>
              <a:rPr lang="fr-FR" sz="5400" b="1" dirty="0" smtClean="0">
                <a:solidFill>
                  <a:srgbClr val="7030A0"/>
                </a:solidFill>
              </a:rPr>
              <a:t>Un carnet de suivi des apprentissages </a:t>
            </a:r>
            <a:r>
              <a:rPr lang="fr-FR" sz="5400" b="1" dirty="0" smtClean="0"/>
              <a:t>renseigné tout au long du cycle</a:t>
            </a:r>
          </a:p>
          <a:p>
            <a:r>
              <a:rPr lang="fr-FR" sz="5400" b="1" dirty="0" smtClean="0">
                <a:solidFill>
                  <a:srgbClr val="7030A0"/>
                </a:solidFill>
              </a:rPr>
              <a:t>Une synthèse des acquis des élèves, </a:t>
            </a:r>
            <a:r>
              <a:rPr lang="fr-FR" sz="5400" b="1" dirty="0" smtClean="0"/>
              <a:t>établie à la fin de la dernière année du cycle 1</a:t>
            </a:r>
          </a:p>
        </p:txBody>
      </p:sp>
    </p:spTree>
    <p:extLst>
      <p:ext uri="{BB962C8B-B14F-4D97-AF65-F5344CB8AC3E}">
        <p14:creationId xmlns:p14="http://schemas.microsoft.com/office/powerpoint/2010/main" val="3990833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4853473" cy="866516"/>
          </a:xfrm>
        </p:spPr>
        <p:txBody>
          <a:bodyPr/>
          <a:lstStyle/>
          <a:p>
            <a:r>
              <a:rPr lang="fr-FR" b="1" dirty="0" smtClean="0">
                <a:solidFill>
                  <a:srgbClr val="7030A0"/>
                </a:solidFill>
              </a:rPr>
              <a:t>LE CARNET DE SUIVI</a:t>
            </a:r>
            <a:endParaRPr lang="fr-FR" b="1" dirty="0">
              <a:solidFill>
                <a:srgbClr val="7030A0"/>
              </a:solidFill>
            </a:endParaRPr>
          </a:p>
        </p:txBody>
      </p:sp>
      <p:sp>
        <p:nvSpPr>
          <p:cNvPr id="3" name="Espace réservé du contenu 2"/>
          <p:cNvSpPr>
            <a:spLocks noGrp="1"/>
          </p:cNvSpPr>
          <p:nvPr>
            <p:ph idx="1"/>
          </p:nvPr>
        </p:nvSpPr>
        <p:spPr>
          <a:xfrm>
            <a:off x="0" y="866516"/>
            <a:ext cx="12192000" cy="5991484"/>
          </a:xfrm>
        </p:spPr>
        <p:txBody>
          <a:bodyPr>
            <a:normAutofit lnSpcReduction="10000"/>
          </a:bodyPr>
          <a:lstStyle/>
          <a:p>
            <a:r>
              <a:rPr lang="fr-FR" sz="6000" b="1" dirty="0" smtClean="0">
                <a:solidFill>
                  <a:srgbClr val="7030A0"/>
                </a:solidFill>
              </a:rPr>
              <a:t>CARNET D’OBSERVATION</a:t>
            </a:r>
            <a:r>
              <a:rPr lang="fr-FR" sz="6000" dirty="0" smtClean="0">
                <a:solidFill>
                  <a:srgbClr val="7030A0"/>
                </a:solidFill>
              </a:rPr>
              <a:t> </a:t>
            </a:r>
            <a:r>
              <a:rPr lang="fr-FR" sz="6000" dirty="0" smtClean="0"/>
              <a:t>AU LONG COURS</a:t>
            </a:r>
          </a:p>
          <a:p>
            <a:r>
              <a:rPr lang="fr-FR" sz="6000" b="1" dirty="0" smtClean="0">
                <a:solidFill>
                  <a:srgbClr val="7030A0"/>
                </a:solidFill>
              </a:rPr>
              <a:t>CARNET DE TRACES + INTERPRETATION SYNTHETIQUE</a:t>
            </a:r>
            <a:r>
              <a:rPr lang="fr-FR" sz="6000" dirty="0" smtClean="0">
                <a:solidFill>
                  <a:srgbClr val="7030A0"/>
                </a:solidFill>
              </a:rPr>
              <a:t> </a:t>
            </a:r>
            <a:r>
              <a:rPr lang="fr-FR" sz="6000" dirty="0" smtClean="0"/>
              <a:t>PAR L’ENSEIGNANT</a:t>
            </a:r>
          </a:p>
          <a:p>
            <a:r>
              <a:rPr lang="fr-FR" sz="6000" b="1" dirty="0" smtClean="0">
                <a:solidFill>
                  <a:srgbClr val="7030A0"/>
                </a:solidFill>
              </a:rPr>
              <a:t>CARNET DE COMMUNICATION </a:t>
            </a:r>
            <a:r>
              <a:rPr lang="fr-FR" sz="6000" dirty="0" smtClean="0"/>
              <a:t>POUR LES PARENTS ET LES ENSEIGNANTS </a:t>
            </a:r>
          </a:p>
          <a:p>
            <a:pPr marL="0" indent="0">
              <a:buNone/>
            </a:pPr>
            <a:endParaRPr lang="fr-FR" sz="4000" dirty="0"/>
          </a:p>
        </p:txBody>
      </p:sp>
    </p:spTree>
    <p:extLst>
      <p:ext uri="{BB962C8B-B14F-4D97-AF65-F5344CB8AC3E}">
        <p14:creationId xmlns:p14="http://schemas.microsoft.com/office/powerpoint/2010/main" val="2157795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16700"/>
          </a:xfrm>
        </p:spPr>
        <p:txBody>
          <a:bodyPr/>
          <a:lstStyle/>
          <a:p>
            <a:r>
              <a:rPr lang="fr-FR" b="1" dirty="0" smtClean="0">
                <a:solidFill>
                  <a:srgbClr val="7030A0"/>
                </a:solidFill>
              </a:rPr>
              <a:t>Ce que disent les programmes…</a:t>
            </a:r>
            <a:endParaRPr lang="fr-FR" b="1" dirty="0">
              <a:solidFill>
                <a:srgbClr val="7030A0"/>
              </a:solidFill>
            </a:endParaRPr>
          </a:p>
        </p:txBody>
      </p:sp>
      <p:sp>
        <p:nvSpPr>
          <p:cNvPr id="3" name="Espace réservé du contenu 2"/>
          <p:cNvSpPr>
            <a:spLocks noGrp="1"/>
          </p:cNvSpPr>
          <p:nvPr>
            <p:ph idx="1"/>
          </p:nvPr>
        </p:nvSpPr>
        <p:spPr>
          <a:xfrm>
            <a:off x="0" y="1081826"/>
            <a:ext cx="12192000" cy="5776174"/>
          </a:xfrm>
        </p:spPr>
        <p:txBody>
          <a:bodyPr>
            <a:noAutofit/>
          </a:bodyPr>
          <a:lstStyle/>
          <a:p>
            <a:pPr marL="0" indent="0" algn="ctr">
              <a:buNone/>
            </a:pPr>
            <a:r>
              <a:rPr lang="fr-FR" sz="4800" b="1" dirty="0" smtClean="0">
                <a:solidFill>
                  <a:srgbClr val="C00000"/>
                </a:solidFill>
              </a:rPr>
              <a:t>Une école qui pratique une évaluation positive</a:t>
            </a:r>
          </a:p>
          <a:p>
            <a:r>
              <a:rPr lang="fr-FR" sz="4800" b="1" dirty="0">
                <a:solidFill>
                  <a:srgbClr val="7030A0"/>
                </a:solidFill>
              </a:rPr>
              <a:t> </a:t>
            </a:r>
            <a:r>
              <a:rPr lang="fr-FR" sz="4800" dirty="0" smtClean="0"/>
              <a:t>L’évaluation  repose sur une </a:t>
            </a:r>
            <a:r>
              <a:rPr lang="fr-FR" sz="4800" b="1" dirty="0" smtClean="0">
                <a:solidFill>
                  <a:srgbClr val="7030A0"/>
                </a:solidFill>
              </a:rPr>
              <a:t>observation attentive </a:t>
            </a:r>
            <a:r>
              <a:rPr lang="fr-FR" sz="4800" dirty="0" smtClean="0"/>
              <a:t>et </a:t>
            </a:r>
            <a:r>
              <a:rPr lang="fr-FR" sz="4800" b="1" dirty="0" smtClean="0">
                <a:solidFill>
                  <a:srgbClr val="7030A0"/>
                </a:solidFill>
              </a:rPr>
              <a:t>une interprétation </a:t>
            </a:r>
            <a:r>
              <a:rPr lang="fr-FR" sz="4800" dirty="0" smtClean="0"/>
              <a:t>de ce que chaque enfant dit ou fait </a:t>
            </a:r>
          </a:p>
          <a:p>
            <a:r>
              <a:rPr lang="fr-FR" sz="4800" dirty="0" smtClean="0"/>
              <a:t>Chaque</a:t>
            </a:r>
            <a:r>
              <a:rPr lang="fr-FR" sz="4800" dirty="0" smtClean="0">
                <a:solidFill>
                  <a:srgbClr val="7030A0"/>
                </a:solidFill>
              </a:rPr>
              <a:t> </a:t>
            </a:r>
            <a:r>
              <a:rPr lang="fr-FR" sz="4800" dirty="0" smtClean="0"/>
              <a:t>enseignant permet à chacun d’</a:t>
            </a:r>
            <a:r>
              <a:rPr lang="fr-FR" sz="4800" b="1" dirty="0" smtClean="0">
                <a:solidFill>
                  <a:srgbClr val="7030A0"/>
                </a:solidFill>
              </a:rPr>
              <a:t>identifier ses réussites</a:t>
            </a:r>
            <a:r>
              <a:rPr lang="fr-FR" sz="4800" dirty="0" smtClean="0"/>
              <a:t>, d’</a:t>
            </a:r>
            <a:r>
              <a:rPr lang="fr-FR" sz="4800" b="1" dirty="0" smtClean="0">
                <a:solidFill>
                  <a:srgbClr val="7030A0"/>
                </a:solidFill>
              </a:rPr>
              <a:t>en garder des traces</a:t>
            </a:r>
            <a:r>
              <a:rPr lang="fr-FR" sz="4800" dirty="0" smtClean="0"/>
              <a:t>, de </a:t>
            </a:r>
            <a:r>
              <a:rPr lang="fr-FR" sz="4800" b="1" dirty="0" smtClean="0">
                <a:solidFill>
                  <a:srgbClr val="7030A0"/>
                </a:solidFill>
              </a:rPr>
              <a:t>percevoir leur évolution</a:t>
            </a:r>
          </a:p>
        </p:txBody>
      </p:sp>
    </p:spTree>
    <p:extLst>
      <p:ext uri="{BB962C8B-B14F-4D97-AF65-F5344CB8AC3E}">
        <p14:creationId xmlns:p14="http://schemas.microsoft.com/office/powerpoint/2010/main" val="3194544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716700"/>
          </a:xfrm>
        </p:spPr>
        <p:txBody>
          <a:bodyPr/>
          <a:lstStyle/>
          <a:p>
            <a:r>
              <a:rPr lang="fr-FR" b="1" dirty="0" smtClean="0">
                <a:solidFill>
                  <a:srgbClr val="7030A0"/>
                </a:solidFill>
              </a:rPr>
              <a:t>Ce que disent les programmes…</a:t>
            </a:r>
            <a:endParaRPr lang="fr-FR" b="1" dirty="0">
              <a:solidFill>
                <a:srgbClr val="7030A0"/>
              </a:solidFill>
            </a:endParaRPr>
          </a:p>
        </p:txBody>
      </p:sp>
      <p:sp>
        <p:nvSpPr>
          <p:cNvPr id="3" name="Espace réservé du contenu 2"/>
          <p:cNvSpPr>
            <a:spLocks noGrp="1"/>
          </p:cNvSpPr>
          <p:nvPr>
            <p:ph idx="1"/>
          </p:nvPr>
        </p:nvSpPr>
        <p:spPr>
          <a:xfrm>
            <a:off x="0" y="716700"/>
            <a:ext cx="12192000" cy="6141300"/>
          </a:xfrm>
        </p:spPr>
        <p:txBody>
          <a:bodyPr>
            <a:noAutofit/>
          </a:bodyPr>
          <a:lstStyle/>
          <a:p>
            <a:pPr marL="0" indent="0" algn="ctr">
              <a:buNone/>
            </a:pPr>
            <a:r>
              <a:rPr lang="fr-FR" sz="4800" b="1" dirty="0" smtClean="0">
                <a:solidFill>
                  <a:srgbClr val="C00000"/>
                </a:solidFill>
              </a:rPr>
              <a:t>Une école qui pratique une évaluation positive</a:t>
            </a:r>
          </a:p>
          <a:p>
            <a:r>
              <a:rPr lang="fr-FR" sz="5400" dirty="0" smtClean="0"/>
              <a:t>L’évaluation est mise en œuvre selon des </a:t>
            </a:r>
            <a:r>
              <a:rPr lang="fr-FR" sz="5400" b="1" dirty="0" smtClean="0">
                <a:solidFill>
                  <a:srgbClr val="7030A0"/>
                </a:solidFill>
              </a:rPr>
              <a:t>modalités définies au sein de l’école</a:t>
            </a:r>
          </a:p>
          <a:p>
            <a:r>
              <a:rPr lang="fr-FR" sz="5400" b="1" dirty="0" smtClean="0"/>
              <a:t>Les enseignants rendent explicites pour les parents </a:t>
            </a:r>
            <a:r>
              <a:rPr lang="fr-FR" sz="5400" dirty="0" smtClean="0"/>
              <a:t>les </a:t>
            </a:r>
            <a:r>
              <a:rPr lang="fr-FR" sz="5400" b="1" dirty="0" smtClean="0">
                <a:solidFill>
                  <a:srgbClr val="7030A0"/>
                </a:solidFill>
              </a:rPr>
              <a:t>démarches</a:t>
            </a:r>
            <a:r>
              <a:rPr lang="fr-FR" sz="5400" dirty="0" smtClean="0"/>
              <a:t>, les </a:t>
            </a:r>
            <a:r>
              <a:rPr lang="fr-FR" sz="5400" b="1" dirty="0" smtClean="0">
                <a:solidFill>
                  <a:srgbClr val="7030A0"/>
                </a:solidFill>
              </a:rPr>
              <a:t>attendus</a:t>
            </a:r>
            <a:r>
              <a:rPr lang="fr-FR" sz="5400" dirty="0" smtClean="0"/>
              <a:t> et les </a:t>
            </a:r>
            <a:r>
              <a:rPr lang="fr-FR" sz="5400" b="1" dirty="0" smtClean="0">
                <a:solidFill>
                  <a:srgbClr val="7030A0"/>
                </a:solidFill>
              </a:rPr>
              <a:t>modalités d’évaluation </a:t>
            </a:r>
            <a:r>
              <a:rPr lang="fr-FR" sz="5400" dirty="0" smtClean="0"/>
              <a:t>propres à l’école maternelle </a:t>
            </a:r>
          </a:p>
        </p:txBody>
      </p:sp>
    </p:spTree>
    <p:extLst>
      <p:ext uri="{BB962C8B-B14F-4D97-AF65-F5344CB8AC3E}">
        <p14:creationId xmlns:p14="http://schemas.microsoft.com/office/powerpoint/2010/main" val="1563392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515600" cy="644525"/>
          </a:xfrm>
        </p:spPr>
        <p:txBody>
          <a:bodyPr>
            <a:normAutofit fontScale="90000"/>
          </a:bodyPr>
          <a:lstStyle/>
          <a:p>
            <a:r>
              <a:rPr lang="fr-FR" b="1" dirty="0" smtClean="0">
                <a:solidFill>
                  <a:srgbClr val="7030A0"/>
                </a:solidFill>
              </a:rPr>
              <a:t>Ce que cela implique dans l’école et la classe</a:t>
            </a:r>
            <a:endParaRPr lang="fr-FR" b="1" dirty="0">
              <a:solidFill>
                <a:srgbClr val="7030A0"/>
              </a:solidFill>
            </a:endParaRPr>
          </a:p>
        </p:txBody>
      </p:sp>
      <p:sp>
        <p:nvSpPr>
          <p:cNvPr id="3" name="Espace réservé du contenu 2"/>
          <p:cNvSpPr>
            <a:spLocks noGrp="1"/>
          </p:cNvSpPr>
          <p:nvPr>
            <p:ph idx="1"/>
          </p:nvPr>
        </p:nvSpPr>
        <p:spPr>
          <a:xfrm>
            <a:off x="0" y="800100"/>
            <a:ext cx="12192000" cy="6057900"/>
          </a:xfrm>
        </p:spPr>
        <p:txBody>
          <a:bodyPr>
            <a:normAutofit lnSpcReduction="10000"/>
          </a:bodyPr>
          <a:lstStyle/>
          <a:p>
            <a:r>
              <a:rPr lang="fr-FR" sz="4800" dirty="0" smtClean="0"/>
              <a:t> Aménager les </a:t>
            </a:r>
            <a:r>
              <a:rPr lang="fr-FR" sz="4800" b="1" dirty="0" smtClean="0">
                <a:solidFill>
                  <a:srgbClr val="7030A0"/>
                </a:solidFill>
              </a:rPr>
              <a:t>espaces classes </a:t>
            </a:r>
          </a:p>
          <a:p>
            <a:r>
              <a:rPr lang="fr-FR" sz="4800" dirty="0"/>
              <a:t> </a:t>
            </a:r>
            <a:r>
              <a:rPr lang="fr-FR" sz="4800" dirty="0" smtClean="0"/>
              <a:t>Penser les </a:t>
            </a:r>
            <a:r>
              <a:rPr lang="fr-FR" sz="4800" b="1" dirty="0" smtClean="0">
                <a:solidFill>
                  <a:srgbClr val="7030A0"/>
                </a:solidFill>
              </a:rPr>
              <a:t>emplois du temps </a:t>
            </a:r>
          </a:p>
          <a:p>
            <a:r>
              <a:rPr lang="fr-FR" sz="4800" dirty="0"/>
              <a:t> </a:t>
            </a:r>
            <a:r>
              <a:rPr lang="fr-FR" sz="4800" dirty="0" smtClean="0"/>
              <a:t>Enseigner par </a:t>
            </a:r>
            <a:r>
              <a:rPr lang="fr-FR" sz="4800" b="1" dirty="0" smtClean="0">
                <a:solidFill>
                  <a:srgbClr val="7030A0"/>
                </a:solidFill>
              </a:rPr>
              <a:t>séquences</a:t>
            </a:r>
            <a:r>
              <a:rPr lang="fr-FR" sz="4800" dirty="0" smtClean="0"/>
              <a:t> respectant les </a:t>
            </a:r>
            <a:r>
              <a:rPr lang="fr-FR" sz="4800" b="1" dirty="0" smtClean="0">
                <a:solidFill>
                  <a:srgbClr val="7030A0"/>
                </a:solidFill>
              </a:rPr>
              <a:t>modalités d’apprentissage</a:t>
            </a:r>
          </a:p>
          <a:p>
            <a:pPr>
              <a:buFontTx/>
              <a:buChar char="-"/>
            </a:pPr>
            <a:r>
              <a:rPr lang="fr-FR" sz="4800" b="1" dirty="0" smtClean="0"/>
              <a:t>Jeux</a:t>
            </a:r>
            <a:r>
              <a:rPr lang="fr-FR" sz="4800" dirty="0" smtClean="0"/>
              <a:t> libres </a:t>
            </a:r>
          </a:p>
          <a:p>
            <a:pPr>
              <a:buFontTx/>
              <a:buChar char="-"/>
            </a:pPr>
            <a:r>
              <a:rPr lang="fr-FR" sz="4800" dirty="0" smtClean="0"/>
              <a:t>Résolution de </a:t>
            </a:r>
            <a:r>
              <a:rPr lang="fr-FR" sz="4800" b="1" dirty="0" smtClean="0"/>
              <a:t>problèmes</a:t>
            </a:r>
          </a:p>
          <a:p>
            <a:pPr>
              <a:buFontTx/>
              <a:buChar char="-"/>
            </a:pPr>
            <a:r>
              <a:rPr lang="fr-FR" sz="4800" dirty="0" smtClean="0"/>
              <a:t>Temps d’</a:t>
            </a:r>
            <a:r>
              <a:rPr lang="fr-FR" sz="4800" b="1" dirty="0" smtClean="0"/>
              <a:t>appropriation</a:t>
            </a:r>
          </a:p>
          <a:p>
            <a:pPr>
              <a:buFontTx/>
              <a:buChar char="-"/>
            </a:pPr>
            <a:r>
              <a:rPr lang="fr-FR" sz="4800" dirty="0" smtClean="0"/>
              <a:t>Mise en </a:t>
            </a:r>
            <a:r>
              <a:rPr lang="fr-FR" sz="4800" b="1" dirty="0" smtClean="0"/>
              <a:t>mémoire </a:t>
            </a:r>
            <a:endParaRPr lang="fr-FR" sz="4800" b="1" dirty="0"/>
          </a:p>
        </p:txBody>
      </p:sp>
    </p:spTree>
    <p:extLst>
      <p:ext uri="{BB962C8B-B14F-4D97-AF65-F5344CB8AC3E}">
        <p14:creationId xmlns:p14="http://schemas.microsoft.com/office/powerpoint/2010/main" val="2388586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TotalTime>
  <Words>2305</Words>
  <Application>Microsoft Office PowerPoint</Application>
  <PresentationFormat>Grand écran</PresentationFormat>
  <Paragraphs>187</Paragraphs>
  <Slides>20</Slides>
  <Notes>20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Wingdings</vt:lpstr>
      <vt:lpstr>Thème Office</vt:lpstr>
      <vt:lpstr>Traces et évaluation positive en maternelle </vt:lpstr>
      <vt:lpstr>Ce que disent les programmes…</vt:lpstr>
      <vt:lpstr>Ce que disent les programmes…</vt:lpstr>
      <vt:lpstr>Ce que disent les programmes…</vt:lpstr>
      <vt:lpstr>Ce que disent les programmes…</vt:lpstr>
      <vt:lpstr>LE CARNET DE SUIVI</vt:lpstr>
      <vt:lpstr>Ce que disent les programmes…</vt:lpstr>
      <vt:lpstr>Ce que disent les programmes…</vt:lpstr>
      <vt:lpstr>Ce que cela implique dans l’école et la classe</vt:lpstr>
      <vt:lpstr>Ce que cela implique dans l’école et la classe</vt:lpstr>
      <vt:lpstr>Ce que cela implique dans l’école et la classe</vt:lpstr>
      <vt:lpstr>Ce que cela implique dans l’école et la classe</vt:lpstr>
      <vt:lpstr>Ce que cela implique dans l’école et la classe</vt:lpstr>
      <vt:lpstr>JEU (ou activité) LIBRE </vt:lpstr>
      <vt:lpstr>JEU (ou activité) STRUCTURE-E</vt:lpstr>
      <vt:lpstr>UNE LOGIQUE SPIRALAIRE</vt:lpstr>
      <vt:lpstr>Présentation PowerPoint</vt:lpstr>
      <vt:lpstr>Présentation PowerPoint</vt:lpstr>
      <vt:lpstr>PROPOSITIONS</vt:lpstr>
      <vt:lpstr>REFLEXION EN GROUPE</vt:lpstr>
    </vt:vector>
  </TitlesOfParts>
  <Company>ACADEMIE DE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circo</dc:creator>
  <cp:lastModifiedBy>circo</cp:lastModifiedBy>
  <cp:revision>72</cp:revision>
  <dcterms:created xsi:type="dcterms:W3CDTF">2017-02-10T08:10:47Z</dcterms:created>
  <dcterms:modified xsi:type="dcterms:W3CDTF">2017-03-09T09:29:11Z</dcterms:modified>
</cp:coreProperties>
</file>