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1" d="100"/>
          <a:sy n="51" d="100"/>
        </p:scale>
        <p:origin x="77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BC7C7-4B06-42E6-ACAD-B3CED9F19A5B}" type="datetimeFigureOut">
              <a:rPr lang="fr-FR" smtClean="0"/>
              <a:t>29/02/2016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EA268-6350-41E0-A829-110CDB122CE9}" type="slidenum">
              <a:rPr lang="fr-FR" smtClean="0"/>
              <a:t>‹N°›</a:t>
            </a:fld>
            <a:endParaRPr lang="fr-FR"/>
          </a:p>
        </p:txBody>
      </p:sp>
    </p:spTree>
    <p:extLst>
      <p:ext uri="{BB962C8B-B14F-4D97-AF65-F5344CB8AC3E}">
        <p14:creationId xmlns:p14="http://schemas.microsoft.com/office/powerpoint/2010/main" val="231331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a:t>
            </a:r>
            <a:r>
              <a:rPr lang="fr-FR" baseline="0" dirty="0" smtClean="0"/>
              <a:t> construction des compétences de compréhension de textes commencent dès le plus jeune, en particulier dès la petite section de maternelle (2 ans ou 3 ans). Ces compétences sollicitent des qualités d’attention et d’écoute, des compétences de compréhension des sentiments et émotions (personnelles et chez l’autre), des connaissances du monde pour imaginer les lieux, objets, personnages… et s’en créer des images mentales, des compétences de mémorisation pour retenir les informations importantes au fil du récit, des connaissances lexicales, …</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2</a:t>
            </a:fld>
            <a:endParaRPr lang="fr-FR"/>
          </a:p>
        </p:txBody>
      </p:sp>
    </p:spTree>
    <p:extLst>
      <p:ext uri="{BB962C8B-B14F-4D97-AF65-F5344CB8AC3E}">
        <p14:creationId xmlns:p14="http://schemas.microsoft.com/office/powerpoint/2010/main" val="110121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L’enseignement de l’écriture</a:t>
            </a:r>
            <a:r>
              <a:rPr lang="fr-FR" baseline="0" dirty="0" smtClean="0"/>
              <a:t> et de la lecture sont intimement liées: enseigner la compréhension de texte, c’est enseigner simultanément la conception et rédaction de textes (conception collective portée par l’adulte – qui garde la mémoire des échanges; qui encode l’écrit, qui reformule pour améliorer la syntaxe; et conception individuelle avec l’aide du groupe, d’outils, de l’adulte). Les occasions de rédiger des textes sont nombreuses et se rencontrent au fil des journées de classe dans toutes les disciplines. </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3</a:t>
            </a:fld>
            <a:endParaRPr lang="fr-FR"/>
          </a:p>
        </p:txBody>
      </p:sp>
    </p:spTree>
    <p:extLst>
      <p:ext uri="{BB962C8B-B14F-4D97-AF65-F5344CB8AC3E}">
        <p14:creationId xmlns:p14="http://schemas.microsoft.com/office/powerpoint/2010/main" val="302943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Cf</a:t>
            </a:r>
            <a:r>
              <a:rPr lang="fr-FR" dirty="0" smtClean="0"/>
              <a:t> Définition du</a:t>
            </a:r>
            <a:r>
              <a:rPr lang="fr-FR" baseline="0" dirty="0" smtClean="0"/>
              <a:t> mot « texte »: à ne pas  réduire au « texte de lecture » du manuel scolaire mais à bien entendre comme tous types de textes comportant des écrits, mais pas que, et un message à comprendre: situation problème</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4</a:t>
            </a:fld>
            <a:endParaRPr lang="fr-FR"/>
          </a:p>
        </p:txBody>
      </p:sp>
    </p:spTree>
    <p:extLst>
      <p:ext uri="{BB962C8B-B14F-4D97-AF65-F5344CB8AC3E}">
        <p14:creationId xmlns:p14="http://schemas.microsoft.com/office/powerpoint/2010/main" val="2872439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Utiliser la</a:t>
            </a:r>
            <a:r>
              <a:rPr lang="fr-FR" baseline="0" dirty="0" smtClean="0"/>
              <a:t> polyvalence de l’enseignant de l’école primaire pour construire des compétences transférables d’une discipline à l’autre: ces compétences sont indispensables, plus utiles que les « savoirs » stricto-</a:t>
            </a:r>
            <a:r>
              <a:rPr lang="fr-FR" baseline="0" dirty="0" err="1" smtClean="0"/>
              <a:t>sensus</a:t>
            </a:r>
            <a:r>
              <a:rPr lang="fr-FR" baseline="0" dirty="0" smtClean="0"/>
              <a:t>: il ne faut pas se tromper de finalité, ni d’objectif, à la lecture des programmes. Il faut savoir utiliser les activités scolaires et les savoirs à enseigner comme des moyens de faire construire les compétences, et non l’inverse.</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6</a:t>
            </a:fld>
            <a:endParaRPr lang="fr-FR"/>
          </a:p>
        </p:txBody>
      </p:sp>
    </p:spTree>
    <p:extLst>
      <p:ext uri="{BB962C8B-B14F-4D97-AF65-F5344CB8AC3E}">
        <p14:creationId xmlns:p14="http://schemas.microsoft.com/office/powerpoint/2010/main" val="381189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Consigne:</a:t>
            </a:r>
            <a:r>
              <a:rPr lang="fr-FR" baseline="0" dirty="0" smtClean="0"/>
              <a:t> texte scolaire par essence – enseigner leur compréhension, dans le sens de savoir quelles activités successives elles induisent, quelles finalités elles attendent, quelle présentation du résultat elles requièrent…</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7</a:t>
            </a:fld>
            <a:endParaRPr lang="fr-FR"/>
          </a:p>
        </p:txBody>
      </p:sp>
    </p:spTree>
    <p:extLst>
      <p:ext uri="{BB962C8B-B14F-4D97-AF65-F5344CB8AC3E}">
        <p14:creationId xmlns:p14="http://schemas.microsoft.com/office/powerpoint/2010/main" val="334654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Journal de l’écolier; conception ritualisé à chaque séance d’un « résumé » du vécu, de l’appris, de ce qu’il faut retenir </a:t>
            </a:r>
            <a:r>
              <a:rPr lang="fr-FR" dirty="0" smtClean="0">
                <a:sym typeface="Wingdings" panose="05000000000000000000" pitchFamily="2" charset="2"/>
              </a:rPr>
              <a:t> c’est un moyen très efficace de travailler le métier d’élève:</a:t>
            </a:r>
            <a:r>
              <a:rPr lang="fr-FR" baseline="0" dirty="0" smtClean="0">
                <a:sym typeface="Wingdings" panose="05000000000000000000" pitchFamily="2" charset="2"/>
              </a:rPr>
              <a:t> Enseignement moral et civique, oral, écriture, lecture, mémorisation, apprendre à apprendre, autonomie</a:t>
            </a:r>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8</a:t>
            </a:fld>
            <a:endParaRPr lang="fr-FR"/>
          </a:p>
        </p:txBody>
      </p:sp>
    </p:spTree>
    <p:extLst>
      <p:ext uri="{BB962C8B-B14F-4D97-AF65-F5344CB8AC3E}">
        <p14:creationId xmlns:p14="http://schemas.microsoft.com/office/powerpoint/2010/main" val="2098065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C9EA268-6350-41E0-A829-110CDB122CE9}" type="slidenum">
              <a:rPr lang="fr-FR" smtClean="0"/>
              <a:t>13</a:t>
            </a:fld>
            <a:endParaRPr lang="fr-FR"/>
          </a:p>
        </p:txBody>
      </p:sp>
    </p:spTree>
    <p:extLst>
      <p:ext uri="{BB962C8B-B14F-4D97-AF65-F5344CB8AC3E}">
        <p14:creationId xmlns:p14="http://schemas.microsoft.com/office/powerpoint/2010/main" val="54546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158770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130045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304858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85070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31867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B32587-0123-4C02-920C-4B748AA0F13E}" type="datetimeFigureOut">
              <a:rPr lang="fr-FR" smtClean="0"/>
              <a:t>29/02/2016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160919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B32587-0123-4C02-920C-4B748AA0F13E}" type="datetimeFigureOut">
              <a:rPr lang="fr-FR" smtClean="0"/>
              <a:t>29/02/2016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302304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B32587-0123-4C02-920C-4B748AA0F13E}" type="datetimeFigureOut">
              <a:rPr lang="fr-FR" smtClean="0"/>
              <a:t>29/02/2016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371897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B32587-0123-4C02-920C-4B748AA0F13E}" type="datetimeFigureOut">
              <a:rPr lang="fr-FR" smtClean="0"/>
              <a:t>29/02/2016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165171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B32587-0123-4C02-920C-4B748AA0F13E}" type="datetimeFigureOut">
              <a:rPr lang="fr-FR" smtClean="0"/>
              <a:t>29/02/2016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239326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B32587-0123-4C02-920C-4B748AA0F13E}" type="datetimeFigureOut">
              <a:rPr lang="fr-FR" smtClean="0"/>
              <a:t>29/02/2016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37272-A183-4C68-99BC-4B40CABA1521}" type="slidenum">
              <a:rPr lang="fr-FR" smtClean="0"/>
              <a:t>‹N°›</a:t>
            </a:fld>
            <a:endParaRPr lang="fr-FR"/>
          </a:p>
        </p:txBody>
      </p:sp>
    </p:spTree>
    <p:extLst>
      <p:ext uri="{BB962C8B-B14F-4D97-AF65-F5344CB8AC3E}">
        <p14:creationId xmlns:p14="http://schemas.microsoft.com/office/powerpoint/2010/main" val="88018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32587-0123-4C02-920C-4B748AA0F13E}" type="datetimeFigureOut">
              <a:rPr lang="fr-FR" smtClean="0"/>
              <a:t>29/02/2016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37272-A183-4C68-99BC-4B40CABA1521}" type="slidenum">
              <a:rPr lang="fr-FR" smtClean="0"/>
              <a:t>‹N°›</a:t>
            </a:fld>
            <a:endParaRPr lang="fr-FR"/>
          </a:p>
        </p:txBody>
      </p:sp>
    </p:spTree>
    <p:extLst>
      <p:ext uri="{BB962C8B-B14F-4D97-AF65-F5344CB8AC3E}">
        <p14:creationId xmlns:p14="http://schemas.microsoft.com/office/powerpoint/2010/main" val="381678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accent5"/>
                </a:solidFill>
                <a:latin typeface="Comic Sans MS" panose="030F0702030302020204" pitchFamily="66" charset="0"/>
              </a:rPr>
              <a:t>COMPRENDRE UN TEXTE</a:t>
            </a:r>
            <a:endParaRPr lang="fr-FR" dirty="0">
              <a:solidFill>
                <a:schemeClr val="accent5"/>
              </a:solidFill>
              <a:latin typeface="Comic Sans MS" panose="030F0702030302020204" pitchFamily="66" charset="0"/>
            </a:endParaRPr>
          </a:p>
        </p:txBody>
      </p:sp>
      <p:sp>
        <p:nvSpPr>
          <p:cNvPr id="3" name="Sous-titre 2"/>
          <p:cNvSpPr>
            <a:spLocks noGrp="1"/>
          </p:cNvSpPr>
          <p:nvPr>
            <p:ph type="subTitle" idx="1"/>
          </p:nvPr>
        </p:nvSpPr>
        <p:spPr>
          <a:xfrm>
            <a:off x="1524000" y="4668982"/>
            <a:ext cx="9144000" cy="588818"/>
          </a:xfrm>
        </p:spPr>
        <p:txBody>
          <a:bodyPr/>
          <a:lstStyle/>
          <a:p>
            <a:r>
              <a:rPr lang="fr-FR" dirty="0" smtClean="0"/>
              <a:t>SYLVIE COUSTIER CPAIEN OULLINS MARS 2016</a:t>
            </a:r>
            <a:endParaRPr lang="fr-FR" dirty="0"/>
          </a:p>
        </p:txBody>
      </p:sp>
    </p:spTree>
    <p:extLst>
      <p:ext uri="{BB962C8B-B14F-4D97-AF65-F5344CB8AC3E}">
        <p14:creationId xmlns:p14="http://schemas.microsoft.com/office/powerpoint/2010/main" val="367317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512617"/>
          </a:xfrm>
        </p:spPr>
        <p:txBody>
          <a:bodyPr>
            <a:normAutofit fontScale="90000"/>
          </a:bodyPr>
          <a:lstStyle/>
          <a:p>
            <a:pPr algn="ctr"/>
            <a:r>
              <a:rPr lang="fr-FR" b="1" dirty="0" smtClean="0">
                <a:solidFill>
                  <a:srgbClr val="0070C0"/>
                </a:solidFill>
              </a:rPr>
              <a:t>S4C: LA FORMATION DE LA PERSONNE ET DU CITOYEN</a:t>
            </a:r>
            <a:endParaRPr lang="fr-FR" b="1" dirty="0">
              <a:solidFill>
                <a:srgbClr val="0070C0"/>
              </a:solidFill>
            </a:endParaRPr>
          </a:p>
        </p:txBody>
      </p:sp>
      <p:sp>
        <p:nvSpPr>
          <p:cNvPr id="3" name="Espace réservé du contenu 2"/>
          <p:cNvSpPr>
            <a:spLocks noGrp="1"/>
          </p:cNvSpPr>
          <p:nvPr>
            <p:ph idx="1"/>
          </p:nvPr>
        </p:nvSpPr>
        <p:spPr>
          <a:xfrm>
            <a:off x="0" y="512618"/>
            <a:ext cx="12192000" cy="6345382"/>
          </a:xfrm>
        </p:spPr>
        <p:txBody>
          <a:bodyPr>
            <a:noAutofit/>
          </a:bodyPr>
          <a:lstStyle/>
          <a:p>
            <a:r>
              <a:rPr lang="fr-FR" sz="3600" b="1" dirty="0" smtClean="0"/>
              <a:t>ORAL/ARTS: </a:t>
            </a:r>
            <a:r>
              <a:rPr lang="fr-FR" sz="3600" b="1" dirty="0" smtClean="0">
                <a:solidFill>
                  <a:srgbClr val="7030A0"/>
                </a:solidFill>
              </a:rPr>
              <a:t>L'élève exprime ses sentiments et ses émotions en utilisant un vocabulaire précis</a:t>
            </a:r>
            <a:r>
              <a:rPr lang="fr-FR" sz="3600" dirty="0" smtClean="0"/>
              <a:t>. L'élève est attentif à la portée de ses paroles et à la responsabilité de ses actes. </a:t>
            </a:r>
            <a:r>
              <a:rPr lang="fr-FR" sz="3600" b="1" dirty="0" smtClean="0">
                <a:solidFill>
                  <a:srgbClr val="7030A0"/>
                </a:solidFill>
              </a:rPr>
              <a:t>Il fonde et défend ses jugements en s'appuyant sur sa réflexion et sur sa maîtrise de l'argumentation</a:t>
            </a:r>
            <a:r>
              <a:rPr lang="fr-FR" sz="3600" dirty="0" smtClean="0"/>
              <a:t>. </a:t>
            </a:r>
          </a:p>
          <a:p>
            <a:r>
              <a:rPr lang="fr-FR" sz="3600" b="1" dirty="0" smtClean="0"/>
              <a:t>ORAL/LECTURE/ARTS/MATS/SCIENCES-TECHNO/EMC: </a:t>
            </a:r>
            <a:r>
              <a:rPr lang="fr-FR" sz="3600" b="1" dirty="0" smtClean="0">
                <a:solidFill>
                  <a:srgbClr val="7030A0"/>
                </a:solidFill>
              </a:rPr>
              <a:t>L'élève vérifie la validité d'une information et distingue ce qui est objectif et ce qui est subjectif. </a:t>
            </a:r>
            <a:r>
              <a:rPr lang="fr-FR" sz="3600" dirty="0" smtClean="0"/>
              <a:t>Il apprend à justifier ses choix et à confronter ses propres jugements avec ceux des autres. </a:t>
            </a:r>
            <a:r>
              <a:rPr lang="fr-FR" sz="3600" b="1" dirty="0" smtClean="0">
                <a:solidFill>
                  <a:srgbClr val="7030A0"/>
                </a:solidFill>
              </a:rPr>
              <a:t>Il sait remettre en cause ses jugements initiaux après un débat argumenté, </a:t>
            </a:r>
            <a:r>
              <a:rPr lang="fr-FR" sz="3600" dirty="0" smtClean="0"/>
              <a:t>il distingue son intérêt particulier de l'intérêt général. </a:t>
            </a:r>
            <a:endParaRPr lang="fr-FR" sz="3600" dirty="0"/>
          </a:p>
        </p:txBody>
      </p:sp>
    </p:spTree>
    <p:extLst>
      <p:ext uri="{BB962C8B-B14F-4D97-AF65-F5344CB8AC3E}">
        <p14:creationId xmlns:p14="http://schemas.microsoft.com/office/powerpoint/2010/main" val="1273535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177636"/>
          </a:xfrm>
        </p:spPr>
        <p:txBody>
          <a:bodyPr>
            <a:noAutofit/>
          </a:bodyPr>
          <a:lstStyle/>
          <a:p>
            <a:pPr algn="ctr"/>
            <a:r>
              <a:rPr lang="fr-FR" sz="4000" b="1" dirty="0" smtClean="0">
                <a:solidFill>
                  <a:srgbClr val="0070C0"/>
                </a:solidFill>
              </a:rPr>
              <a:t>S4C: SYSTEMES NATURELS ET SYSTEMES TECHNIQUES</a:t>
            </a:r>
            <a:endParaRPr lang="fr-FR" sz="4000" dirty="0"/>
          </a:p>
        </p:txBody>
      </p:sp>
      <p:sp>
        <p:nvSpPr>
          <p:cNvPr id="3" name="Espace réservé du contenu 2"/>
          <p:cNvSpPr>
            <a:spLocks noGrp="1"/>
          </p:cNvSpPr>
          <p:nvPr>
            <p:ph idx="1"/>
          </p:nvPr>
        </p:nvSpPr>
        <p:spPr>
          <a:xfrm>
            <a:off x="0" y="1371599"/>
            <a:ext cx="12192000" cy="5486399"/>
          </a:xfrm>
        </p:spPr>
        <p:txBody>
          <a:bodyPr>
            <a:normAutofit/>
          </a:bodyPr>
          <a:lstStyle/>
          <a:p>
            <a:r>
              <a:rPr lang="fr-FR" sz="4000" b="1" dirty="0" smtClean="0"/>
              <a:t>ORAL/MATHEMATIQUES/SCIENCES ET TECHNOLOGIE: </a:t>
            </a:r>
            <a:r>
              <a:rPr lang="fr-FR" sz="4000" dirty="0" smtClean="0"/>
              <a:t>L'élève sait mener une </a:t>
            </a:r>
            <a:r>
              <a:rPr lang="fr-FR" sz="4000" b="1" dirty="0" smtClean="0">
                <a:solidFill>
                  <a:srgbClr val="7030A0"/>
                </a:solidFill>
              </a:rPr>
              <a:t>démarche d'investigation</a:t>
            </a:r>
            <a:r>
              <a:rPr lang="fr-FR" sz="4000" dirty="0" smtClean="0"/>
              <a:t>. Pour cela, il </a:t>
            </a:r>
            <a:r>
              <a:rPr lang="fr-FR" sz="4000" b="1" dirty="0" smtClean="0">
                <a:solidFill>
                  <a:srgbClr val="7030A0"/>
                </a:solidFill>
              </a:rPr>
              <a:t>décrit et questionne ses observations</a:t>
            </a:r>
            <a:r>
              <a:rPr lang="fr-FR" sz="4000" dirty="0" smtClean="0"/>
              <a:t> ; [...] il </a:t>
            </a:r>
            <a:r>
              <a:rPr lang="fr-FR" sz="4000" b="1" dirty="0" smtClean="0">
                <a:solidFill>
                  <a:srgbClr val="7030A0"/>
                </a:solidFill>
              </a:rPr>
              <a:t>formule des hypothèses</a:t>
            </a:r>
            <a:r>
              <a:rPr lang="fr-FR" sz="4000" dirty="0" smtClean="0"/>
              <a:t> ; il </a:t>
            </a:r>
            <a:r>
              <a:rPr lang="fr-FR" sz="4000" b="1" dirty="0" smtClean="0">
                <a:solidFill>
                  <a:srgbClr val="7030A0"/>
                </a:solidFill>
              </a:rPr>
              <a:t>analyse, argumente, mène différents types de raisonnements </a:t>
            </a:r>
            <a:r>
              <a:rPr lang="fr-FR" sz="4000" dirty="0" smtClean="0"/>
              <a:t>(par analogie, déduction logique...) ; il rend compte de sa démarche.</a:t>
            </a:r>
            <a:endParaRPr lang="fr-FR" sz="4000" dirty="0"/>
          </a:p>
        </p:txBody>
      </p:sp>
    </p:spTree>
    <p:extLst>
      <p:ext uri="{BB962C8B-B14F-4D97-AF65-F5344CB8AC3E}">
        <p14:creationId xmlns:p14="http://schemas.microsoft.com/office/powerpoint/2010/main" val="2914611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3452"/>
            <a:ext cx="12192000" cy="1325563"/>
          </a:xfrm>
        </p:spPr>
        <p:txBody>
          <a:bodyPr/>
          <a:lstStyle/>
          <a:p>
            <a:pPr algn="ctr"/>
            <a:r>
              <a:rPr lang="fr-FR" b="1" dirty="0" smtClean="0">
                <a:solidFill>
                  <a:schemeClr val="accent5"/>
                </a:solidFill>
              </a:rPr>
              <a:t>S4C: LES REPRESENTATIONS DU MONDE </a:t>
            </a:r>
            <a:br>
              <a:rPr lang="fr-FR" b="1" dirty="0" smtClean="0">
                <a:solidFill>
                  <a:schemeClr val="accent5"/>
                </a:solidFill>
              </a:rPr>
            </a:br>
            <a:r>
              <a:rPr lang="fr-FR" b="1" dirty="0" smtClean="0">
                <a:solidFill>
                  <a:schemeClr val="accent5"/>
                </a:solidFill>
              </a:rPr>
              <a:t>ET DE L’ACTIVITE HUMAINE</a:t>
            </a:r>
            <a:endParaRPr lang="fr-FR" b="1" dirty="0">
              <a:solidFill>
                <a:schemeClr val="accent5"/>
              </a:solidFill>
            </a:endParaRPr>
          </a:p>
        </p:txBody>
      </p:sp>
      <p:sp>
        <p:nvSpPr>
          <p:cNvPr id="3" name="Espace réservé du contenu 2"/>
          <p:cNvSpPr>
            <a:spLocks noGrp="1"/>
          </p:cNvSpPr>
          <p:nvPr>
            <p:ph idx="1"/>
          </p:nvPr>
        </p:nvSpPr>
        <p:spPr>
          <a:xfrm>
            <a:off x="0" y="1842655"/>
            <a:ext cx="12192000" cy="5015344"/>
          </a:xfrm>
        </p:spPr>
        <p:txBody>
          <a:bodyPr>
            <a:normAutofit/>
          </a:bodyPr>
          <a:lstStyle/>
          <a:p>
            <a:r>
              <a:rPr lang="fr-FR" sz="4000" b="1" dirty="0" smtClean="0"/>
              <a:t>ORAL/ARTS: </a:t>
            </a:r>
            <a:r>
              <a:rPr lang="fr-FR" sz="4000" dirty="0" smtClean="0"/>
              <a:t>Il </a:t>
            </a:r>
            <a:r>
              <a:rPr lang="fr-FR" sz="4000" b="1" dirty="0" smtClean="0">
                <a:solidFill>
                  <a:srgbClr val="7030A0"/>
                </a:solidFill>
              </a:rPr>
              <a:t>exprime à l'écrit et à l'oral ce qu'il ressent face à une œuvre littéraire ou artistique</a:t>
            </a:r>
            <a:r>
              <a:rPr lang="fr-FR" sz="4000" dirty="0" smtClean="0"/>
              <a:t> ; il étaye ses analyses et les jugements qu'il porte sur l'œuvre ; il </a:t>
            </a:r>
            <a:r>
              <a:rPr lang="fr-FR" sz="4000" b="1" dirty="0" smtClean="0">
                <a:solidFill>
                  <a:srgbClr val="7030A0"/>
                </a:solidFill>
              </a:rPr>
              <a:t>formule des hypothèses sur ses significations </a:t>
            </a:r>
            <a:r>
              <a:rPr lang="fr-FR" sz="4000" dirty="0" smtClean="0"/>
              <a:t>et en </a:t>
            </a:r>
            <a:r>
              <a:rPr lang="fr-FR" sz="4000" b="1" dirty="0" smtClean="0">
                <a:solidFill>
                  <a:srgbClr val="7030A0"/>
                </a:solidFill>
              </a:rPr>
              <a:t>propose une interprétation </a:t>
            </a:r>
            <a:r>
              <a:rPr lang="fr-FR" sz="4000" dirty="0" smtClean="0"/>
              <a:t>en s'appuyant notamment sur ses aspects formels et esthétiques. </a:t>
            </a:r>
            <a:endParaRPr lang="fr-FR" sz="4000" dirty="0"/>
          </a:p>
        </p:txBody>
      </p:sp>
    </p:spTree>
    <p:extLst>
      <p:ext uri="{BB962C8B-B14F-4D97-AF65-F5344CB8AC3E}">
        <p14:creationId xmlns:p14="http://schemas.microsoft.com/office/powerpoint/2010/main" val="3676592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5"/>
            <a:ext cx="12192000" cy="1325563"/>
          </a:xfrm>
        </p:spPr>
        <p:txBody>
          <a:bodyPr/>
          <a:lstStyle/>
          <a:p>
            <a:pPr algn="ctr"/>
            <a:r>
              <a:rPr lang="fr-FR" b="1" dirty="0" smtClean="0">
                <a:solidFill>
                  <a:schemeClr val="accent5"/>
                </a:solidFill>
              </a:rPr>
              <a:t>S4C: LES REPRESENTATIONS DU MONDE </a:t>
            </a:r>
            <a:br>
              <a:rPr lang="fr-FR" b="1" dirty="0" smtClean="0">
                <a:solidFill>
                  <a:schemeClr val="accent5"/>
                </a:solidFill>
              </a:rPr>
            </a:br>
            <a:r>
              <a:rPr lang="fr-FR" b="1" dirty="0" smtClean="0">
                <a:solidFill>
                  <a:schemeClr val="accent5"/>
                </a:solidFill>
              </a:rPr>
              <a:t>ET DE L’ACTIVITE HUMAINE</a:t>
            </a:r>
            <a:endParaRPr lang="fr-FR" b="1" dirty="0"/>
          </a:p>
        </p:txBody>
      </p:sp>
      <p:sp>
        <p:nvSpPr>
          <p:cNvPr id="3" name="Espace réservé du contenu 2"/>
          <p:cNvSpPr>
            <a:spLocks noGrp="1"/>
          </p:cNvSpPr>
          <p:nvPr>
            <p:ph idx="1"/>
          </p:nvPr>
        </p:nvSpPr>
        <p:spPr>
          <a:xfrm>
            <a:off x="0" y="1825624"/>
            <a:ext cx="12192000" cy="5032375"/>
          </a:xfrm>
        </p:spPr>
        <p:txBody>
          <a:bodyPr>
            <a:normAutofit/>
          </a:bodyPr>
          <a:lstStyle/>
          <a:p>
            <a:r>
              <a:rPr lang="fr-FR" sz="4000" b="1" dirty="0" smtClean="0"/>
              <a:t>ECRITURE: </a:t>
            </a:r>
            <a:r>
              <a:rPr lang="fr-FR" sz="4000" dirty="0" smtClean="0"/>
              <a:t>L'élève </a:t>
            </a:r>
            <a:r>
              <a:rPr lang="fr-FR" sz="4000" b="1" dirty="0" smtClean="0">
                <a:solidFill>
                  <a:srgbClr val="7030A0"/>
                </a:solidFill>
              </a:rPr>
              <a:t>imagine, conçoit et réalise des productions </a:t>
            </a:r>
            <a:r>
              <a:rPr lang="fr-FR" sz="4000" dirty="0" smtClean="0"/>
              <a:t>de natures diverses, y compris </a:t>
            </a:r>
            <a:r>
              <a:rPr lang="fr-FR" sz="4000" b="1" dirty="0" smtClean="0">
                <a:solidFill>
                  <a:srgbClr val="7030A0"/>
                </a:solidFill>
              </a:rPr>
              <a:t>littéraires</a:t>
            </a:r>
            <a:r>
              <a:rPr lang="fr-FR" sz="4000" dirty="0" smtClean="0"/>
              <a:t>. </a:t>
            </a:r>
          </a:p>
          <a:p>
            <a:r>
              <a:rPr lang="fr-FR" sz="4000" b="1" dirty="0" smtClean="0"/>
              <a:t>ENSEIGNEMENT ARTISTIQUE</a:t>
            </a:r>
            <a:r>
              <a:rPr lang="fr-FR" sz="4000" dirty="0" smtClean="0"/>
              <a:t>: </a:t>
            </a:r>
            <a:r>
              <a:rPr lang="fr-FR" sz="4000" b="1" dirty="0" smtClean="0">
                <a:solidFill>
                  <a:srgbClr val="7030A0"/>
                </a:solidFill>
              </a:rPr>
              <a:t>Il</a:t>
            </a:r>
            <a:r>
              <a:rPr lang="fr-FR" sz="4000" dirty="0" smtClean="0"/>
              <a:t> </a:t>
            </a:r>
            <a:r>
              <a:rPr lang="fr-FR" sz="4000" b="1" dirty="0" smtClean="0">
                <a:solidFill>
                  <a:srgbClr val="7030A0"/>
                </a:solidFill>
              </a:rPr>
              <a:t>s'approprie</a:t>
            </a:r>
            <a:r>
              <a:rPr lang="fr-FR" sz="4000" dirty="0" smtClean="0"/>
              <a:t>, de façon directe ou indirecte, notamment dans le cadre de sorties scolaires culturelles, des </a:t>
            </a:r>
            <a:r>
              <a:rPr lang="fr-FR" sz="4000" b="1" dirty="0" smtClean="0">
                <a:solidFill>
                  <a:srgbClr val="7030A0"/>
                </a:solidFill>
              </a:rPr>
              <a:t>œuvres littéraires </a:t>
            </a:r>
            <a:r>
              <a:rPr lang="fr-FR" sz="4000" dirty="0" smtClean="0"/>
              <a:t>et artistiques </a:t>
            </a:r>
            <a:r>
              <a:rPr lang="fr-FR" sz="4000" b="1" dirty="0" smtClean="0">
                <a:solidFill>
                  <a:srgbClr val="7030A0"/>
                </a:solidFill>
              </a:rPr>
              <a:t>appartenant au patrimoine national et mondial comme à la création contemporaine.</a:t>
            </a:r>
            <a:endParaRPr lang="fr-FR" sz="4000" b="1" dirty="0">
              <a:solidFill>
                <a:srgbClr val="7030A0"/>
              </a:solidFill>
            </a:endParaRPr>
          </a:p>
        </p:txBody>
      </p:sp>
    </p:spTree>
    <p:extLst>
      <p:ext uri="{BB962C8B-B14F-4D97-AF65-F5344CB8AC3E}">
        <p14:creationId xmlns:p14="http://schemas.microsoft.com/office/powerpoint/2010/main" val="133908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5"/>
                </a:solidFill>
              </a:rPr>
              <a:t>SOCLE COMMUN DE COMPETENCES, DE CONNAISSANCES et DE CULTURE (S4C)</a:t>
            </a:r>
            <a:endParaRPr lang="fr-FR" b="1" dirty="0">
              <a:solidFill>
                <a:schemeClr val="accent5"/>
              </a:solidFill>
            </a:endParaRPr>
          </a:p>
        </p:txBody>
      </p:sp>
      <p:sp>
        <p:nvSpPr>
          <p:cNvPr id="3" name="Espace réservé du contenu 2"/>
          <p:cNvSpPr>
            <a:spLocks noGrp="1"/>
          </p:cNvSpPr>
          <p:nvPr>
            <p:ph idx="1"/>
          </p:nvPr>
        </p:nvSpPr>
        <p:spPr>
          <a:xfrm>
            <a:off x="0" y="1953490"/>
            <a:ext cx="12192000" cy="4904509"/>
          </a:xfrm>
        </p:spPr>
        <p:txBody>
          <a:bodyPr>
            <a:normAutofit/>
          </a:bodyPr>
          <a:lstStyle/>
          <a:p>
            <a:pPr marL="0" indent="0">
              <a:buNone/>
            </a:pPr>
            <a:r>
              <a:rPr lang="fr-FR" sz="3600" b="1" dirty="0" smtClean="0"/>
              <a:t>LES LANGAGES POUR PARLER ET COMMUNIQUER</a:t>
            </a:r>
          </a:p>
          <a:p>
            <a:r>
              <a:rPr lang="fr-FR" sz="3600" b="1" dirty="0" smtClean="0"/>
              <a:t>ORAL: </a:t>
            </a:r>
            <a:r>
              <a:rPr lang="fr-FR" sz="3600" b="1" dirty="0" smtClean="0">
                <a:solidFill>
                  <a:schemeClr val="accent5"/>
                </a:solidFill>
              </a:rPr>
              <a:t>L'élève parle, communique, argumente à l'oral de façon claire et organisée</a:t>
            </a:r>
          </a:p>
          <a:p>
            <a:r>
              <a:rPr lang="fr-FR" sz="3600" b="1" dirty="0" smtClean="0"/>
              <a:t>LECTURE: </a:t>
            </a:r>
            <a:r>
              <a:rPr lang="fr-FR" sz="3600" dirty="0" smtClean="0"/>
              <a:t>Il adapte sa lecture et la module en fonction de la nature et de la difficulté du texte. </a:t>
            </a:r>
            <a:r>
              <a:rPr lang="fr-FR" sz="3600" b="1" dirty="0" smtClean="0">
                <a:solidFill>
                  <a:srgbClr val="7030A0"/>
                </a:solidFill>
              </a:rPr>
              <a:t>Pour construire ou vérifier le sens de ce qu'il lit, il combine avec pertinence et de façon critique les informations explicites et implicites issues de sa lecture. </a:t>
            </a:r>
            <a:r>
              <a:rPr lang="fr-FR" sz="3600" dirty="0" smtClean="0"/>
              <a:t>Il découvre le plaisir de lire.</a:t>
            </a:r>
            <a:endParaRPr lang="fr-FR" sz="3600" dirty="0"/>
          </a:p>
        </p:txBody>
      </p:sp>
    </p:spTree>
    <p:extLst>
      <p:ext uri="{BB962C8B-B14F-4D97-AF65-F5344CB8AC3E}">
        <p14:creationId xmlns:p14="http://schemas.microsoft.com/office/powerpoint/2010/main" val="1846136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54" y="0"/>
            <a:ext cx="11859491" cy="812511"/>
          </a:xfrm>
        </p:spPr>
        <p:txBody>
          <a:bodyPr>
            <a:normAutofit/>
          </a:bodyPr>
          <a:lstStyle/>
          <a:p>
            <a:pPr algn="ctr"/>
            <a:r>
              <a:rPr lang="fr-FR" sz="4000" b="1" dirty="0" smtClean="0">
                <a:solidFill>
                  <a:schemeClr val="accent5"/>
                </a:solidFill>
              </a:rPr>
              <a:t>S4C: LES LANGAGES POUR PARLER ET COMMUNIQUER</a:t>
            </a:r>
            <a:endParaRPr lang="fr-FR" sz="4000" b="1" dirty="0">
              <a:solidFill>
                <a:schemeClr val="accent5"/>
              </a:solidFill>
            </a:endParaRPr>
          </a:p>
        </p:txBody>
      </p:sp>
      <p:sp>
        <p:nvSpPr>
          <p:cNvPr id="3" name="Espace réservé du contenu 2"/>
          <p:cNvSpPr>
            <a:spLocks noGrp="1"/>
          </p:cNvSpPr>
          <p:nvPr>
            <p:ph idx="1"/>
          </p:nvPr>
        </p:nvSpPr>
        <p:spPr>
          <a:xfrm>
            <a:off x="0" y="812511"/>
            <a:ext cx="12192000" cy="6045488"/>
          </a:xfrm>
        </p:spPr>
        <p:txBody>
          <a:bodyPr>
            <a:normAutofit/>
          </a:bodyPr>
          <a:lstStyle/>
          <a:p>
            <a:r>
              <a:rPr lang="fr-FR" sz="3600" b="1" dirty="0" smtClean="0"/>
              <a:t>ECRIRE: </a:t>
            </a:r>
            <a:r>
              <a:rPr lang="fr-FR" sz="3600" b="1" dirty="0" smtClean="0">
                <a:solidFill>
                  <a:schemeClr val="accent5"/>
                </a:solidFill>
              </a:rPr>
              <a:t>L'élève s'exprime à l'écrit pour raconter, décrire, expliquer ou argumenter de façon claire et organisée. </a:t>
            </a:r>
          </a:p>
          <a:p>
            <a:r>
              <a:rPr lang="fr-FR" sz="3600" b="1" dirty="0" smtClean="0"/>
              <a:t>ETUDE DE LA LANGUE:  </a:t>
            </a:r>
            <a:r>
              <a:rPr lang="fr-FR" sz="3600" dirty="0" smtClean="0"/>
              <a:t>Il utilise à bon escient les principales règles grammaticales et orthographiques. </a:t>
            </a:r>
            <a:r>
              <a:rPr lang="fr-FR" sz="3600" b="1" dirty="0" smtClean="0">
                <a:solidFill>
                  <a:srgbClr val="7030A0"/>
                </a:solidFill>
              </a:rPr>
              <a:t>Il emploie à l'écrit comme à l'oral un vocabulaire juste et précis.</a:t>
            </a:r>
          </a:p>
          <a:p>
            <a:pPr marL="0" indent="0">
              <a:buNone/>
            </a:pPr>
            <a:endParaRPr lang="fr-FR" sz="3600" b="1" dirty="0" smtClean="0">
              <a:solidFill>
                <a:srgbClr val="7030A0"/>
              </a:solidFill>
            </a:endParaRPr>
          </a:p>
          <a:p>
            <a:r>
              <a:rPr lang="fr-FR" sz="3600" b="1" dirty="0" smtClean="0"/>
              <a:t>EPS: </a:t>
            </a:r>
            <a:r>
              <a:rPr lang="fr-FR" sz="3600" dirty="0" smtClean="0"/>
              <a:t>Il </a:t>
            </a:r>
            <a:r>
              <a:rPr lang="fr-FR" sz="3600" b="1" dirty="0" smtClean="0">
                <a:solidFill>
                  <a:schemeClr val="accent5"/>
                </a:solidFill>
              </a:rPr>
              <a:t>produit et utilise </a:t>
            </a:r>
            <a:r>
              <a:rPr lang="fr-FR" sz="3600" dirty="0" smtClean="0"/>
              <a:t>des représentations d'objets, d'expériences, [...] tels que </a:t>
            </a:r>
            <a:r>
              <a:rPr lang="fr-FR" sz="3600" b="1" dirty="0" smtClean="0">
                <a:solidFill>
                  <a:schemeClr val="accent5"/>
                </a:solidFill>
              </a:rPr>
              <a:t>schémas, croquis, maquettes, patrons ou figures géométriques</a:t>
            </a:r>
            <a:r>
              <a:rPr lang="fr-FR" sz="3600" dirty="0" smtClean="0"/>
              <a:t>. </a:t>
            </a:r>
            <a:r>
              <a:rPr lang="fr-FR" sz="3600" b="1" dirty="0" smtClean="0">
                <a:solidFill>
                  <a:srgbClr val="7030A0"/>
                </a:solidFill>
              </a:rPr>
              <a:t>Il lit, interprète, commente, produit des tableaux, des graphiques et des diagrammes organisant des données de natures diverses.</a:t>
            </a:r>
            <a:endParaRPr lang="fr-FR" sz="3600" b="1" dirty="0">
              <a:solidFill>
                <a:srgbClr val="7030A0"/>
              </a:solidFill>
            </a:endParaRPr>
          </a:p>
        </p:txBody>
      </p:sp>
    </p:spTree>
    <p:extLst>
      <p:ext uri="{BB962C8B-B14F-4D97-AF65-F5344CB8AC3E}">
        <p14:creationId xmlns:p14="http://schemas.microsoft.com/office/powerpoint/2010/main" val="1690301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6"/>
            <a:ext cx="12192000" cy="867930"/>
          </a:xfrm>
        </p:spPr>
        <p:txBody>
          <a:bodyPr/>
          <a:lstStyle/>
          <a:p>
            <a:r>
              <a:rPr lang="fr-FR" b="1" dirty="0" smtClean="0">
                <a:solidFill>
                  <a:schemeClr val="accent5"/>
                </a:solidFill>
              </a:rPr>
              <a:t>S4C: LES LANGAGES POUR PARLER ET COMMUNIQUER</a:t>
            </a:r>
            <a:endParaRPr lang="fr-FR" dirty="0"/>
          </a:p>
        </p:txBody>
      </p:sp>
      <p:sp>
        <p:nvSpPr>
          <p:cNvPr id="3" name="Espace réservé du contenu 2"/>
          <p:cNvSpPr>
            <a:spLocks noGrp="1"/>
          </p:cNvSpPr>
          <p:nvPr>
            <p:ph idx="1"/>
          </p:nvPr>
        </p:nvSpPr>
        <p:spPr>
          <a:xfrm>
            <a:off x="0" y="1468582"/>
            <a:ext cx="12192000" cy="5389418"/>
          </a:xfrm>
        </p:spPr>
        <p:txBody>
          <a:bodyPr/>
          <a:lstStyle/>
          <a:p>
            <a:r>
              <a:rPr lang="fr-FR" sz="4000" b="1" dirty="0" smtClean="0"/>
              <a:t>MATHEMATIQUES: </a:t>
            </a:r>
            <a:r>
              <a:rPr lang="fr-FR" sz="4000" b="1" dirty="0" smtClean="0">
                <a:solidFill>
                  <a:srgbClr val="7030A0"/>
                </a:solidFill>
              </a:rPr>
              <a:t>L'élève utilise </a:t>
            </a:r>
            <a:r>
              <a:rPr lang="fr-FR" sz="4000" dirty="0" smtClean="0"/>
              <a:t>les principes du système de numération décimal et les </a:t>
            </a:r>
            <a:r>
              <a:rPr lang="fr-FR" sz="4000" b="1" dirty="0" smtClean="0">
                <a:solidFill>
                  <a:srgbClr val="7030A0"/>
                </a:solidFill>
              </a:rPr>
              <a:t>langages formels </a:t>
            </a:r>
            <a:r>
              <a:rPr lang="fr-FR" sz="4000" dirty="0" smtClean="0"/>
              <a:t>(lettres, symboles...) </a:t>
            </a:r>
            <a:r>
              <a:rPr lang="fr-FR" sz="4000" b="1" dirty="0" smtClean="0">
                <a:solidFill>
                  <a:srgbClr val="7030A0"/>
                </a:solidFill>
              </a:rPr>
              <a:t>propres aux mathématiques et aux disciplines scientifiques</a:t>
            </a:r>
            <a:r>
              <a:rPr lang="fr-FR" sz="4000" dirty="0" smtClean="0"/>
              <a:t>, notamment pour effectuer des calculs et modéliser des situations. </a:t>
            </a:r>
            <a:r>
              <a:rPr lang="fr-FR" sz="4000" b="1" dirty="0" smtClean="0">
                <a:solidFill>
                  <a:srgbClr val="7030A0"/>
                </a:solidFill>
              </a:rPr>
              <a:t>Il lit, interprète, commente, produit des tableaux, des graphiques et des diagrammes organisant des données de natures diverses.</a:t>
            </a:r>
          </a:p>
          <a:p>
            <a:endParaRPr lang="fr-FR" dirty="0"/>
          </a:p>
        </p:txBody>
      </p:sp>
    </p:spTree>
    <p:extLst>
      <p:ext uri="{BB962C8B-B14F-4D97-AF65-F5344CB8AC3E}">
        <p14:creationId xmlns:p14="http://schemas.microsoft.com/office/powerpoint/2010/main" val="300027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673966"/>
          </a:xfrm>
        </p:spPr>
        <p:txBody>
          <a:bodyPr>
            <a:normAutofit fontScale="90000"/>
          </a:bodyPr>
          <a:lstStyle/>
          <a:p>
            <a:pPr algn="ctr"/>
            <a:r>
              <a:rPr lang="fr-FR" b="1" dirty="0" smtClean="0">
                <a:solidFill>
                  <a:schemeClr val="accent5"/>
                </a:solidFill>
              </a:rPr>
              <a:t>S4C: LES LANGAGES POUR PARLER ET COMMUNIQUER</a:t>
            </a:r>
            <a:endParaRPr lang="fr-FR" dirty="0"/>
          </a:p>
        </p:txBody>
      </p:sp>
      <p:sp>
        <p:nvSpPr>
          <p:cNvPr id="3" name="Espace réservé du contenu 2"/>
          <p:cNvSpPr>
            <a:spLocks noGrp="1"/>
          </p:cNvSpPr>
          <p:nvPr>
            <p:ph idx="1"/>
          </p:nvPr>
        </p:nvSpPr>
        <p:spPr>
          <a:xfrm>
            <a:off x="0" y="969818"/>
            <a:ext cx="12192000" cy="5888182"/>
          </a:xfrm>
        </p:spPr>
        <p:txBody>
          <a:bodyPr>
            <a:normAutofit/>
          </a:bodyPr>
          <a:lstStyle/>
          <a:p>
            <a:r>
              <a:rPr lang="fr-FR" sz="4000" b="1" dirty="0" smtClean="0"/>
              <a:t>TEMPS/HISTOIRE: </a:t>
            </a:r>
            <a:r>
              <a:rPr lang="fr-FR" sz="4000" b="1" dirty="0" smtClean="0">
                <a:solidFill>
                  <a:schemeClr val="accent5"/>
                </a:solidFill>
              </a:rPr>
              <a:t>Il apprend que la langue française a des origines diverses </a:t>
            </a:r>
            <a:r>
              <a:rPr lang="fr-FR" sz="4000" dirty="0" smtClean="0"/>
              <a:t>et qu'elle est </a:t>
            </a:r>
            <a:r>
              <a:rPr lang="fr-FR" sz="4000" b="1" dirty="0" smtClean="0">
                <a:solidFill>
                  <a:schemeClr val="accent5"/>
                </a:solidFill>
              </a:rPr>
              <a:t>toujours en évolution</a:t>
            </a:r>
            <a:r>
              <a:rPr lang="fr-FR" sz="4000" dirty="0" smtClean="0"/>
              <a:t>. Il est sensibilisé à son histoire et à ses origines latines et grecques.</a:t>
            </a:r>
          </a:p>
          <a:p>
            <a:r>
              <a:rPr lang="fr-FR" sz="4000" b="1" dirty="0" smtClean="0"/>
              <a:t>ESPACE/GEOGRAPHIE: </a:t>
            </a:r>
            <a:r>
              <a:rPr lang="fr-FR" sz="4000" b="1" dirty="0" smtClean="0">
                <a:solidFill>
                  <a:srgbClr val="7030A0"/>
                </a:solidFill>
              </a:rPr>
              <a:t>Il lit des plans, se repère sur des cartes. </a:t>
            </a:r>
            <a:r>
              <a:rPr lang="fr-FR" sz="4000" b="1" dirty="0" smtClean="0">
                <a:solidFill>
                  <a:srgbClr val="0070C0"/>
                </a:solidFill>
              </a:rPr>
              <a:t>Il lit, interprète, commente</a:t>
            </a:r>
            <a:r>
              <a:rPr lang="fr-FR" sz="4000" dirty="0" smtClean="0"/>
              <a:t>, </a:t>
            </a:r>
            <a:r>
              <a:rPr lang="fr-FR" sz="4000" b="1" dirty="0" smtClean="0">
                <a:solidFill>
                  <a:srgbClr val="0070C0"/>
                </a:solidFill>
              </a:rPr>
              <a:t>produit</a:t>
            </a:r>
            <a:r>
              <a:rPr lang="fr-FR" sz="4000" dirty="0" smtClean="0"/>
              <a:t> </a:t>
            </a:r>
            <a:r>
              <a:rPr lang="fr-FR" sz="4000" b="1" dirty="0" smtClean="0">
                <a:solidFill>
                  <a:srgbClr val="0070C0"/>
                </a:solidFill>
              </a:rPr>
              <a:t>des tableaux, des graphiques et des diagrammes organisant des données de natures diverses</a:t>
            </a:r>
            <a:r>
              <a:rPr lang="fr-FR" sz="4000" dirty="0" smtClean="0"/>
              <a:t>.</a:t>
            </a:r>
            <a:endParaRPr lang="fr-FR" sz="4000" dirty="0"/>
          </a:p>
        </p:txBody>
      </p:sp>
    </p:spTree>
    <p:extLst>
      <p:ext uri="{BB962C8B-B14F-4D97-AF65-F5344CB8AC3E}">
        <p14:creationId xmlns:p14="http://schemas.microsoft.com/office/powerpoint/2010/main" val="3199782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687820"/>
          </a:xfrm>
        </p:spPr>
        <p:txBody>
          <a:bodyPr>
            <a:normAutofit fontScale="90000"/>
          </a:bodyPr>
          <a:lstStyle/>
          <a:p>
            <a:pPr algn="ctr"/>
            <a:r>
              <a:rPr lang="fr-FR" b="1" dirty="0" smtClean="0">
                <a:solidFill>
                  <a:srgbClr val="0070C0"/>
                </a:solidFill>
              </a:rPr>
              <a:t>S4C: METHODES ET OUTILS POUR APPRENDRE</a:t>
            </a:r>
            <a:endParaRPr lang="fr-FR" b="1" dirty="0">
              <a:solidFill>
                <a:srgbClr val="0070C0"/>
              </a:solidFill>
            </a:endParaRPr>
          </a:p>
        </p:txBody>
      </p:sp>
      <p:sp>
        <p:nvSpPr>
          <p:cNvPr id="3" name="Espace réservé du contenu 2"/>
          <p:cNvSpPr>
            <a:spLocks noGrp="1"/>
          </p:cNvSpPr>
          <p:nvPr>
            <p:ph idx="1"/>
          </p:nvPr>
        </p:nvSpPr>
        <p:spPr>
          <a:xfrm>
            <a:off x="0" y="687820"/>
            <a:ext cx="12192000" cy="6170180"/>
          </a:xfrm>
        </p:spPr>
        <p:txBody>
          <a:bodyPr>
            <a:normAutofit/>
          </a:bodyPr>
          <a:lstStyle/>
          <a:p>
            <a:r>
              <a:rPr lang="fr-FR" sz="3600" b="1" dirty="0" smtClean="0"/>
              <a:t>Français/Mathématiques: </a:t>
            </a:r>
            <a:r>
              <a:rPr lang="fr-FR" sz="3600" dirty="0" smtClean="0"/>
              <a:t>Pour acquérir des connaissances et des compétences, il met en œuvre les capacités essentielles que sont l'attention, la</a:t>
            </a:r>
            <a:r>
              <a:rPr lang="fr-FR" sz="3600" b="1" dirty="0" smtClean="0">
                <a:solidFill>
                  <a:srgbClr val="0070C0"/>
                </a:solidFill>
              </a:rPr>
              <a:t> mémorisation, </a:t>
            </a:r>
            <a:r>
              <a:rPr lang="fr-FR" sz="3600" dirty="0" smtClean="0"/>
              <a:t>la</a:t>
            </a:r>
            <a:r>
              <a:rPr lang="fr-FR" sz="3600" b="1" dirty="0" smtClean="0">
                <a:solidFill>
                  <a:srgbClr val="0070C0"/>
                </a:solidFill>
              </a:rPr>
              <a:t> mobilisation de ressources, </a:t>
            </a:r>
            <a:r>
              <a:rPr lang="fr-FR" sz="3600" dirty="0" smtClean="0"/>
              <a:t>la</a:t>
            </a:r>
            <a:r>
              <a:rPr lang="fr-FR" sz="3600" b="1" dirty="0" smtClean="0">
                <a:solidFill>
                  <a:srgbClr val="0070C0"/>
                </a:solidFill>
              </a:rPr>
              <a:t> concentration</a:t>
            </a:r>
            <a:r>
              <a:rPr lang="fr-FR" sz="3600" dirty="0" smtClean="0"/>
              <a:t>, l'aptitude à </a:t>
            </a:r>
            <a:r>
              <a:rPr lang="fr-FR" sz="3600" b="1" dirty="0" smtClean="0">
                <a:solidFill>
                  <a:srgbClr val="0070C0"/>
                </a:solidFill>
              </a:rPr>
              <a:t>l'échange </a:t>
            </a:r>
            <a:r>
              <a:rPr lang="fr-FR" sz="3600" dirty="0" smtClean="0"/>
              <a:t>et au </a:t>
            </a:r>
            <a:r>
              <a:rPr lang="fr-FR" sz="3600" b="1" dirty="0" smtClean="0">
                <a:solidFill>
                  <a:srgbClr val="0070C0"/>
                </a:solidFill>
              </a:rPr>
              <a:t>questionnement, </a:t>
            </a:r>
            <a:r>
              <a:rPr lang="fr-FR" sz="3600" dirty="0" smtClean="0"/>
              <a:t>le</a:t>
            </a:r>
            <a:r>
              <a:rPr lang="fr-FR" sz="3600" b="1" dirty="0" smtClean="0">
                <a:solidFill>
                  <a:srgbClr val="0070C0"/>
                </a:solidFill>
              </a:rPr>
              <a:t> respect des consignes</a:t>
            </a:r>
            <a:r>
              <a:rPr lang="fr-FR" sz="3600" dirty="0" smtClean="0"/>
              <a:t>, la </a:t>
            </a:r>
            <a:r>
              <a:rPr lang="fr-FR" sz="3600" b="1" dirty="0" smtClean="0">
                <a:solidFill>
                  <a:srgbClr val="0070C0"/>
                </a:solidFill>
              </a:rPr>
              <a:t>gestion de l'effort</a:t>
            </a:r>
            <a:r>
              <a:rPr lang="fr-FR" sz="3600" dirty="0" smtClean="0"/>
              <a:t>.</a:t>
            </a:r>
          </a:p>
          <a:p>
            <a:r>
              <a:rPr lang="fr-FR" sz="3600" b="1" dirty="0" smtClean="0"/>
              <a:t>ORAL/Mathématiques: </a:t>
            </a:r>
            <a:r>
              <a:rPr lang="fr-FR" sz="3600" dirty="0" smtClean="0"/>
              <a:t>Il gère les </a:t>
            </a:r>
            <a:r>
              <a:rPr lang="fr-FR" sz="3600" b="1" dirty="0" smtClean="0">
                <a:solidFill>
                  <a:srgbClr val="7030A0"/>
                </a:solidFill>
              </a:rPr>
              <a:t>étapes d'une production</a:t>
            </a:r>
            <a:r>
              <a:rPr lang="fr-FR" sz="3600" dirty="0" smtClean="0"/>
              <a:t>, écrite ou non, </a:t>
            </a:r>
            <a:r>
              <a:rPr lang="fr-FR" sz="3600" b="1" dirty="0" smtClean="0">
                <a:solidFill>
                  <a:srgbClr val="7030A0"/>
                </a:solidFill>
              </a:rPr>
              <a:t>mémorise ce qui doit l'être</a:t>
            </a:r>
            <a:r>
              <a:rPr lang="fr-FR" sz="3600" dirty="0" smtClean="0"/>
              <a:t>. L'élève </a:t>
            </a:r>
            <a:r>
              <a:rPr lang="fr-FR" sz="3600" b="1" dirty="0" smtClean="0">
                <a:solidFill>
                  <a:srgbClr val="7030A0"/>
                </a:solidFill>
              </a:rPr>
              <a:t>travaille en équipe</a:t>
            </a:r>
            <a:r>
              <a:rPr lang="fr-FR" sz="3600" dirty="0" smtClean="0"/>
              <a:t>, partage des tâches, s'engage dans un </a:t>
            </a:r>
            <a:r>
              <a:rPr lang="fr-FR" sz="3600" b="1" dirty="0" smtClean="0">
                <a:solidFill>
                  <a:srgbClr val="7030A0"/>
                </a:solidFill>
              </a:rPr>
              <a:t>dialogue constructif</a:t>
            </a:r>
            <a:r>
              <a:rPr lang="fr-FR" sz="3600" dirty="0" smtClean="0"/>
              <a:t>, accepte la </a:t>
            </a:r>
            <a:r>
              <a:rPr lang="fr-FR" sz="3600" b="1" dirty="0" smtClean="0">
                <a:solidFill>
                  <a:srgbClr val="7030A0"/>
                </a:solidFill>
              </a:rPr>
              <a:t>contradiction</a:t>
            </a:r>
            <a:r>
              <a:rPr lang="fr-FR" sz="3600" dirty="0" smtClean="0"/>
              <a:t> tout en défendant son </a:t>
            </a:r>
            <a:r>
              <a:rPr lang="fr-FR" sz="3600" b="1" dirty="0" smtClean="0">
                <a:solidFill>
                  <a:srgbClr val="7030A0"/>
                </a:solidFill>
              </a:rPr>
              <a:t>point de vue</a:t>
            </a:r>
            <a:r>
              <a:rPr lang="fr-FR" sz="3600" dirty="0" smtClean="0"/>
              <a:t>, fait preuve de diplomatie, négocie et recherche un consensus.</a:t>
            </a:r>
          </a:p>
        </p:txBody>
      </p:sp>
    </p:spTree>
    <p:extLst>
      <p:ext uri="{BB962C8B-B14F-4D97-AF65-F5344CB8AC3E}">
        <p14:creationId xmlns:p14="http://schemas.microsoft.com/office/powerpoint/2010/main" val="1518368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646257"/>
          </a:xfrm>
        </p:spPr>
        <p:txBody>
          <a:bodyPr>
            <a:normAutofit fontScale="90000"/>
          </a:bodyPr>
          <a:lstStyle/>
          <a:p>
            <a:r>
              <a:rPr lang="fr-FR" b="1" dirty="0" smtClean="0">
                <a:solidFill>
                  <a:srgbClr val="0070C0"/>
                </a:solidFill>
              </a:rPr>
              <a:t>S4C: METHODES ET OUTILS POUR APPRENDRE</a:t>
            </a:r>
            <a:endParaRPr lang="fr-FR" dirty="0"/>
          </a:p>
        </p:txBody>
      </p:sp>
      <p:sp>
        <p:nvSpPr>
          <p:cNvPr id="3" name="Espace réservé du contenu 2"/>
          <p:cNvSpPr>
            <a:spLocks noGrp="1"/>
          </p:cNvSpPr>
          <p:nvPr>
            <p:ph idx="1"/>
          </p:nvPr>
        </p:nvSpPr>
        <p:spPr>
          <a:xfrm>
            <a:off x="0" y="928255"/>
            <a:ext cx="12192000" cy="5929744"/>
          </a:xfrm>
        </p:spPr>
        <p:txBody>
          <a:bodyPr>
            <a:normAutofit/>
          </a:bodyPr>
          <a:lstStyle/>
          <a:p>
            <a:r>
              <a:rPr lang="fr-FR" sz="4000" dirty="0" smtClean="0"/>
              <a:t>LECTURE/Mathématiques:  Il comprend le </a:t>
            </a:r>
            <a:r>
              <a:rPr lang="fr-FR" sz="4000" b="1" dirty="0" smtClean="0">
                <a:solidFill>
                  <a:srgbClr val="7030A0"/>
                </a:solidFill>
              </a:rPr>
              <a:t>sens des consignes </a:t>
            </a:r>
            <a:r>
              <a:rPr lang="fr-FR" sz="4000" dirty="0" smtClean="0"/>
              <a:t>; il sait qu'</a:t>
            </a:r>
            <a:r>
              <a:rPr lang="fr-FR" sz="4000" b="1" dirty="0" smtClean="0">
                <a:solidFill>
                  <a:srgbClr val="7030A0"/>
                </a:solidFill>
              </a:rPr>
              <a:t>un même mot peut avoir des sens différents selon les disciplines</a:t>
            </a:r>
            <a:r>
              <a:rPr lang="fr-FR" sz="4000" dirty="0" smtClean="0"/>
              <a:t>.</a:t>
            </a:r>
          </a:p>
          <a:p>
            <a:pPr marL="0" indent="0">
              <a:buNone/>
            </a:pPr>
            <a:r>
              <a:rPr lang="fr-FR" sz="4000" dirty="0" smtClean="0"/>
              <a:t> Il sait utiliser de façon réfléchie des outils de recherche, notamment sur Internet. Il apprend à </a:t>
            </a:r>
            <a:r>
              <a:rPr lang="fr-FR" sz="4000" b="1" dirty="0" smtClean="0">
                <a:solidFill>
                  <a:srgbClr val="7030A0"/>
                </a:solidFill>
              </a:rPr>
              <a:t>confronter différentes sources et à évaluer la validité des contenus</a:t>
            </a:r>
            <a:r>
              <a:rPr lang="fr-FR" sz="4000" dirty="0" smtClean="0"/>
              <a:t>. </a:t>
            </a:r>
          </a:p>
          <a:p>
            <a:pPr marL="0" indent="0">
              <a:buNone/>
            </a:pPr>
            <a:r>
              <a:rPr lang="fr-FR" sz="4000" dirty="0" smtClean="0"/>
              <a:t>Il sait </a:t>
            </a:r>
            <a:r>
              <a:rPr lang="fr-FR" sz="4000" b="1" dirty="0" smtClean="0">
                <a:solidFill>
                  <a:srgbClr val="7030A0"/>
                </a:solidFill>
              </a:rPr>
              <a:t>traiter les informations collectées</a:t>
            </a:r>
            <a:r>
              <a:rPr lang="fr-FR" sz="4000" dirty="0" smtClean="0"/>
              <a:t>,</a:t>
            </a:r>
            <a:r>
              <a:rPr lang="fr-FR" sz="4000" b="1" dirty="0" smtClean="0">
                <a:solidFill>
                  <a:srgbClr val="7030A0"/>
                </a:solidFill>
              </a:rPr>
              <a:t> les organiser, les mémoriser </a:t>
            </a:r>
            <a:r>
              <a:rPr lang="fr-FR" sz="4000" dirty="0" smtClean="0"/>
              <a:t>sous des formats appropriés et les mettre en forme. </a:t>
            </a:r>
            <a:r>
              <a:rPr lang="fr-FR" sz="4000" b="1" dirty="0" smtClean="0">
                <a:solidFill>
                  <a:srgbClr val="7030A0"/>
                </a:solidFill>
              </a:rPr>
              <a:t>Il les met en relation </a:t>
            </a:r>
            <a:r>
              <a:rPr lang="fr-FR" sz="4000" dirty="0" smtClean="0"/>
              <a:t>pour construire ses connaissances.</a:t>
            </a:r>
            <a:endParaRPr lang="fr-FR" sz="4000" dirty="0"/>
          </a:p>
        </p:txBody>
      </p:sp>
    </p:spTree>
    <p:extLst>
      <p:ext uri="{BB962C8B-B14F-4D97-AF65-F5344CB8AC3E}">
        <p14:creationId xmlns:p14="http://schemas.microsoft.com/office/powerpoint/2010/main" val="3690749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618548"/>
          </a:xfrm>
        </p:spPr>
        <p:txBody>
          <a:bodyPr>
            <a:normAutofit fontScale="90000"/>
          </a:bodyPr>
          <a:lstStyle/>
          <a:p>
            <a:pPr algn="ctr"/>
            <a:r>
              <a:rPr lang="fr-FR" b="1" dirty="0" smtClean="0">
                <a:solidFill>
                  <a:srgbClr val="0070C0"/>
                </a:solidFill>
              </a:rPr>
              <a:t>S4C: METHODES ET OUTILS POUR APPRENDRE</a:t>
            </a:r>
            <a:endParaRPr lang="fr-FR" dirty="0"/>
          </a:p>
        </p:txBody>
      </p:sp>
      <p:sp>
        <p:nvSpPr>
          <p:cNvPr id="3" name="Espace réservé du contenu 2"/>
          <p:cNvSpPr>
            <a:spLocks noGrp="1"/>
          </p:cNvSpPr>
          <p:nvPr>
            <p:ph idx="1"/>
          </p:nvPr>
        </p:nvSpPr>
        <p:spPr>
          <a:xfrm>
            <a:off x="0" y="734290"/>
            <a:ext cx="12192000" cy="6123709"/>
          </a:xfrm>
        </p:spPr>
        <p:txBody>
          <a:bodyPr>
            <a:noAutofit/>
          </a:bodyPr>
          <a:lstStyle/>
          <a:p>
            <a:r>
              <a:rPr lang="fr-FR" sz="4000" b="1" dirty="0" smtClean="0"/>
              <a:t>ECRITURE: </a:t>
            </a:r>
            <a:r>
              <a:rPr lang="fr-FR" sz="4000" dirty="0" smtClean="0"/>
              <a:t>L'élève sait se constituer des </a:t>
            </a:r>
            <a:r>
              <a:rPr lang="fr-FR" sz="4000" b="1" dirty="0" smtClean="0">
                <a:solidFill>
                  <a:srgbClr val="7030A0"/>
                </a:solidFill>
              </a:rPr>
              <a:t>outils personnels </a:t>
            </a:r>
            <a:r>
              <a:rPr lang="fr-FR" sz="4000" dirty="0" smtClean="0"/>
              <a:t>grâce à des </a:t>
            </a:r>
            <a:r>
              <a:rPr lang="fr-FR" sz="4000" b="1" dirty="0" smtClean="0">
                <a:solidFill>
                  <a:srgbClr val="7030A0"/>
                </a:solidFill>
              </a:rPr>
              <a:t>écrits de travail</a:t>
            </a:r>
            <a:r>
              <a:rPr lang="fr-FR" sz="4000" dirty="0" smtClean="0"/>
              <a:t>, y compris numériques : notamment prise de </a:t>
            </a:r>
            <a:r>
              <a:rPr lang="fr-FR" sz="4000" b="1" dirty="0" smtClean="0">
                <a:solidFill>
                  <a:srgbClr val="7030A0"/>
                </a:solidFill>
              </a:rPr>
              <a:t>notes, brouillons, fiches, lexiques, nomenclatures, cartes mentales, plans, croquis</a:t>
            </a:r>
            <a:r>
              <a:rPr lang="fr-FR" sz="4000" dirty="0" smtClean="0"/>
              <a:t>, dont il peut se servir pour s'entraîner, réviser, mémoriser.</a:t>
            </a:r>
          </a:p>
          <a:p>
            <a:r>
              <a:rPr lang="fr-FR" sz="4000" b="1" dirty="0" smtClean="0"/>
              <a:t>EDUCATION MORALE ET CIVIQUE: </a:t>
            </a:r>
            <a:r>
              <a:rPr lang="fr-FR" sz="4000" dirty="0" smtClean="0"/>
              <a:t>L'élève sait que la </a:t>
            </a:r>
            <a:r>
              <a:rPr lang="fr-FR" sz="4000" b="1" dirty="0" smtClean="0">
                <a:solidFill>
                  <a:srgbClr val="7030A0"/>
                </a:solidFill>
              </a:rPr>
              <a:t>classe</a:t>
            </a:r>
            <a:r>
              <a:rPr lang="fr-FR" sz="4000" dirty="0" smtClean="0"/>
              <a:t>, l'</a:t>
            </a:r>
            <a:r>
              <a:rPr lang="fr-FR" sz="4000" b="1" dirty="0" smtClean="0">
                <a:solidFill>
                  <a:srgbClr val="7030A0"/>
                </a:solidFill>
              </a:rPr>
              <a:t>école</a:t>
            </a:r>
            <a:r>
              <a:rPr lang="fr-FR" sz="4000" dirty="0" smtClean="0"/>
              <a:t>, l'établissement sont des </a:t>
            </a:r>
            <a:r>
              <a:rPr lang="fr-FR" sz="4000" b="1" dirty="0" smtClean="0">
                <a:solidFill>
                  <a:srgbClr val="7030A0"/>
                </a:solidFill>
              </a:rPr>
              <a:t>lieux de collaboration</a:t>
            </a:r>
            <a:r>
              <a:rPr lang="fr-FR" sz="4000" dirty="0" smtClean="0"/>
              <a:t>, d'</a:t>
            </a:r>
            <a:r>
              <a:rPr lang="fr-FR" sz="4000" b="1" dirty="0" smtClean="0">
                <a:solidFill>
                  <a:srgbClr val="7030A0"/>
                </a:solidFill>
              </a:rPr>
              <a:t>entraide</a:t>
            </a:r>
            <a:r>
              <a:rPr lang="fr-FR" sz="4000" dirty="0" smtClean="0"/>
              <a:t> et de </a:t>
            </a:r>
            <a:r>
              <a:rPr lang="fr-FR" sz="4000" b="1" dirty="0" smtClean="0">
                <a:solidFill>
                  <a:srgbClr val="7030A0"/>
                </a:solidFill>
              </a:rPr>
              <a:t>mutualisation des savoirs</a:t>
            </a:r>
            <a:r>
              <a:rPr lang="fr-FR" sz="4000" dirty="0" smtClean="0"/>
              <a:t>. Il aide celui qui ne sait pas comme il apprend des autres.</a:t>
            </a:r>
          </a:p>
        </p:txBody>
      </p:sp>
    </p:spTree>
    <p:extLst>
      <p:ext uri="{BB962C8B-B14F-4D97-AF65-F5344CB8AC3E}">
        <p14:creationId xmlns:p14="http://schemas.microsoft.com/office/powerpoint/2010/main" val="2589438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798657"/>
          </a:xfrm>
        </p:spPr>
        <p:txBody>
          <a:bodyPr/>
          <a:lstStyle/>
          <a:p>
            <a:r>
              <a:rPr lang="fr-FR" b="1" dirty="0" smtClean="0">
                <a:solidFill>
                  <a:srgbClr val="0070C0"/>
                </a:solidFill>
              </a:rPr>
              <a:t>S4C: METHODES ET OUTILS POUR APPRENDRE</a:t>
            </a:r>
            <a:endParaRPr lang="fr-FR" dirty="0"/>
          </a:p>
        </p:txBody>
      </p:sp>
      <p:sp>
        <p:nvSpPr>
          <p:cNvPr id="3" name="Espace réservé du contenu 2"/>
          <p:cNvSpPr>
            <a:spLocks noGrp="1"/>
          </p:cNvSpPr>
          <p:nvPr>
            <p:ph idx="1"/>
          </p:nvPr>
        </p:nvSpPr>
        <p:spPr>
          <a:xfrm>
            <a:off x="0" y="997527"/>
            <a:ext cx="12192000" cy="5860472"/>
          </a:xfrm>
        </p:spPr>
        <p:txBody>
          <a:bodyPr>
            <a:normAutofit/>
          </a:bodyPr>
          <a:lstStyle/>
          <a:p>
            <a:r>
              <a:rPr lang="fr-FR" sz="3600" b="1" dirty="0" smtClean="0"/>
              <a:t>MATHEMATIQUES/SCIENCES ET TECHNOLOGIE: </a:t>
            </a:r>
            <a:r>
              <a:rPr lang="fr-FR" sz="3600" dirty="0" smtClean="0"/>
              <a:t>Il sait </a:t>
            </a:r>
            <a:r>
              <a:rPr lang="fr-FR" sz="3600" b="1" dirty="0" smtClean="0">
                <a:solidFill>
                  <a:srgbClr val="7030A0"/>
                </a:solidFill>
              </a:rPr>
              <a:t>identifier un problème</a:t>
            </a:r>
            <a:r>
              <a:rPr lang="fr-FR" sz="3600" b="1" dirty="0" smtClean="0"/>
              <a:t>, </a:t>
            </a:r>
            <a:r>
              <a:rPr lang="fr-FR" sz="3600" dirty="0" smtClean="0"/>
              <a:t>s'engager dans une </a:t>
            </a:r>
            <a:r>
              <a:rPr lang="fr-FR" sz="3600" b="1" dirty="0" smtClean="0">
                <a:solidFill>
                  <a:srgbClr val="7030A0"/>
                </a:solidFill>
              </a:rPr>
              <a:t>démarche de résolution</a:t>
            </a:r>
            <a:r>
              <a:rPr lang="fr-FR" sz="3600" b="1" dirty="0" smtClean="0"/>
              <a:t>, </a:t>
            </a:r>
            <a:r>
              <a:rPr lang="fr-FR" sz="3600" b="1" dirty="0" smtClean="0">
                <a:solidFill>
                  <a:srgbClr val="7030A0"/>
                </a:solidFill>
              </a:rPr>
              <a:t>mobiliser les connaissances </a:t>
            </a:r>
            <a:r>
              <a:rPr lang="fr-FR" sz="3600" dirty="0" smtClean="0"/>
              <a:t>nécessaires, </a:t>
            </a:r>
            <a:r>
              <a:rPr lang="fr-FR" sz="3600" b="1" dirty="0" smtClean="0">
                <a:solidFill>
                  <a:srgbClr val="7030A0"/>
                </a:solidFill>
              </a:rPr>
              <a:t>analyser et exploiter les erreurs</a:t>
            </a:r>
            <a:r>
              <a:rPr lang="fr-FR" sz="3600" b="1" dirty="0" smtClean="0"/>
              <a:t>, </a:t>
            </a:r>
            <a:r>
              <a:rPr lang="fr-FR" sz="3600" b="1" dirty="0" smtClean="0">
                <a:solidFill>
                  <a:srgbClr val="7030A0"/>
                </a:solidFill>
              </a:rPr>
              <a:t>mettre à l'essai plusieurs solutions</a:t>
            </a:r>
            <a:r>
              <a:rPr lang="fr-FR" sz="3600" b="1" dirty="0" smtClean="0"/>
              <a:t>, </a:t>
            </a:r>
            <a:r>
              <a:rPr lang="fr-FR" sz="3600" dirty="0" smtClean="0"/>
              <a:t>accorder une importance particulière aux corrections.</a:t>
            </a:r>
          </a:p>
          <a:p>
            <a:pPr marL="0" indent="0">
              <a:buNone/>
            </a:pPr>
            <a:r>
              <a:rPr lang="fr-FR" sz="3600" dirty="0" smtClean="0"/>
              <a:t>Il sait utiliser de façon réfléchie des </a:t>
            </a:r>
            <a:r>
              <a:rPr lang="fr-FR" sz="3600" b="1" dirty="0" smtClean="0">
                <a:solidFill>
                  <a:srgbClr val="0070C0"/>
                </a:solidFill>
              </a:rPr>
              <a:t>outils de recherche</a:t>
            </a:r>
            <a:r>
              <a:rPr lang="fr-FR" sz="3600" dirty="0" smtClean="0"/>
              <a:t>, notamment sur Internet. Il apprend à </a:t>
            </a:r>
            <a:r>
              <a:rPr lang="fr-FR" sz="3600" b="1" dirty="0" smtClean="0">
                <a:solidFill>
                  <a:srgbClr val="0070C0"/>
                </a:solidFill>
              </a:rPr>
              <a:t>confronter différentes sources et à évaluer la validité des contenus</a:t>
            </a:r>
            <a:r>
              <a:rPr lang="fr-FR" sz="3600" dirty="0" smtClean="0"/>
              <a:t>. Il sait </a:t>
            </a:r>
            <a:r>
              <a:rPr lang="fr-FR" sz="3600" b="1" dirty="0" smtClean="0">
                <a:solidFill>
                  <a:srgbClr val="0070C0"/>
                </a:solidFill>
              </a:rPr>
              <a:t>traiter les informations collectées</a:t>
            </a:r>
            <a:r>
              <a:rPr lang="fr-FR" sz="3600" dirty="0" smtClean="0"/>
              <a:t>, </a:t>
            </a:r>
            <a:r>
              <a:rPr lang="fr-FR" sz="3600" b="1" dirty="0" smtClean="0">
                <a:solidFill>
                  <a:srgbClr val="0070C0"/>
                </a:solidFill>
              </a:rPr>
              <a:t>les organiser, les mémoriser </a:t>
            </a:r>
            <a:r>
              <a:rPr lang="fr-FR" sz="3600" dirty="0" smtClean="0"/>
              <a:t>sous des formats appropriés et les mettre en forme.</a:t>
            </a:r>
            <a:endParaRPr lang="fr-FR" sz="3600" dirty="0"/>
          </a:p>
        </p:txBody>
      </p:sp>
    </p:spTree>
    <p:extLst>
      <p:ext uri="{BB962C8B-B14F-4D97-AF65-F5344CB8AC3E}">
        <p14:creationId xmlns:p14="http://schemas.microsoft.com/office/powerpoint/2010/main" val="2285801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1177</Words>
  <Application>Microsoft Office PowerPoint</Application>
  <PresentationFormat>Grand écran</PresentationFormat>
  <Paragraphs>52</Paragraphs>
  <Slides>13</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Comic Sans MS</vt:lpstr>
      <vt:lpstr>Wingdings</vt:lpstr>
      <vt:lpstr>Thème Office</vt:lpstr>
      <vt:lpstr>COMPRENDRE UN TEXTE</vt:lpstr>
      <vt:lpstr>SOCLE COMMUN DE COMPETENCES, DE CONNAISSANCES et DE CULTURE (S4C)</vt:lpstr>
      <vt:lpstr>S4C: LES LANGAGES POUR PARLER ET COMMUNIQUER</vt:lpstr>
      <vt:lpstr>S4C: LES LANGAGES POUR PARLER ET COMMUNIQUER</vt:lpstr>
      <vt:lpstr>S4C: LES LANGAGES POUR PARLER ET COMMUNIQUER</vt:lpstr>
      <vt:lpstr>S4C: METHODES ET OUTILS POUR APPRENDRE</vt:lpstr>
      <vt:lpstr>S4C: METHODES ET OUTILS POUR APPRENDRE</vt:lpstr>
      <vt:lpstr>S4C: METHODES ET OUTILS POUR APPRENDRE</vt:lpstr>
      <vt:lpstr>S4C: METHODES ET OUTILS POUR APPRENDRE</vt:lpstr>
      <vt:lpstr>S4C: LA FORMATION DE LA PERSONNE ET DU CITOYEN</vt:lpstr>
      <vt:lpstr>S4C: SYSTEMES NATURELS ET SYSTEMES TECHNIQUES</vt:lpstr>
      <vt:lpstr>S4C: LES REPRESENTATIONS DU MONDE  ET DE L’ACTIVITE HUMAINE</vt:lpstr>
      <vt:lpstr>S4C: LES REPRESENTATIONS DU MONDE  ET DE L’ACTIVITE HUMAINE</vt:lpstr>
    </vt:vector>
  </TitlesOfParts>
  <Company>ACADEMIE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circo</dc:creator>
  <cp:lastModifiedBy>circo</cp:lastModifiedBy>
  <cp:revision>41</cp:revision>
  <dcterms:created xsi:type="dcterms:W3CDTF">2016-02-25T14:09:33Z</dcterms:created>
  <dcterms:modified xsi:type="dcterms:W3CDTF">2016-02-29T13:34:14Z</dcterms:modified>
</cp:coreProperties>
</file>