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69" r:id="rId4"/>
    <p:sldId id="258" r:id="rId5"/>
    <p:sldId id="260" r:id="rId6"/>
    <p:sldId id="261" r:id="rId7"/>
    <p:sldId id="263" r:id="rId8"/>
    <p:sldId id="264" r:id="rId9"/>
    <p:sldId id="265" r:id="rId10"/>
    <p:sldId id="266" r:id="rId11"/>
    <p:sldId id="267" r:id="rId12"/>
    <p:sldId id="281" r:id="rId13"/>
    <p:sldId id="270" r:id="rId14"/>
    <p:sldId id="271" r:id="rId15"/>
    <p:sldId id="272" r:id="rId16"/>
    <p:sldId id="273" r:id="rId17"/>
    <p:sldId id="274" r:id="rId18"/>
    <p:sldId id="275" r:id="rId19"/>
    <p:sldId id="276" r:id="rId20"/>
    <p:sldId id="277" r:id="rId21"/>
    <p:sldId id="278" r:id="rId22"/>
    <p:sldId id="279" r:id="rId23"/>
    <p:sldId id="280" r:id="rId24"/>
    <p:sldId id="284" r:id="rId25"/>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2406" autoAdjust="0"/>
  </p:normalViewPr>
  <p:slideViewPr>
    <p:cSldViewPr snapToGrid="0">
      <p:cViewPr varScale="1">
        <p:scale>
          <a:sx n="61" d="100"/>
          <a:sy n="61" d="100"/>
        </p:scale>
        <p:origin x="10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C975541-FC92-40BD-BC82-643EE0530C28}" type="datetimeFigureOut">
              <a:rPr lang="fr-FR" smtClean="0"/>
              <a:t>06/04/2017</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92E6072F-4734-48D1-A45B-E88E36E008FA}" type="slidenum">
              <a:rPr lang="fr-FR" smtClean="0"/>
              <a:t>‹N°›</a:t>
            </a:fld>
            <a:endParaRPr lang="fr-FR"/>
          </a:p>
        </p:txBody>
      </p:sp>
    </p:spTree>
    <p:extLst>
      <p:ext uri="{BB962C8B-B14F-4D97-AF65-F5344CB8AC3E}">
        <p14:creationId xmlns:p14="http://schemas.microsoft.com/office/powerpoint/2010/main" val="1929152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1</a:t>
            </a:fld>
            <a:endParaRPr lang="fr-FR"/>
          </a:p>
        </p:txBody>
      </p:sp>
    </p:spTree>
    <p:extLst>
      <p:ext uri="{BB962C8B-B14F-4D97-AF65-F5344CB8AC3E}">
        <p14:creationId xmlns:p14="http://schemas.microsoft.com/office/powerpoint/2010/main" val="2873389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DOMAINE 4: Les système naturels et les systèmes techniques</a:t>
            </a:r>
          </a:p>
          <a:p>
            <a:endParaRPr lang="fr-FR" dirty="0" smtClean="0"/>
          </a:p>
          <a:p>
            <a:r>
              <a:rPr lang="fr-FR" dirty="0" smtClean="0"/>
              <a:t>Démarche</a:t>
            </a:r>
            <a:r>
              <a:rPr lang="fr-FR" baseline="0" dirty="0" smtClean="0"/>
              <a:t> d’investigation: attitude du chercheur – signifie pour l’enseignant d’accepter le temps du tâtonnement et de l’erreur, de ne pas arriver tout de suite à la « bonne réponse » et à la leçon; d’accepter différentes démarches, présentations, représentations d’une même situation par les élèves, ou les groupes d’élèves; d’organiser ses enseignements en séquences de construction de compétences visant la compréhension d’un concept // ne pas orienter majoritairement les enseignements vers l’exercice écrit individuel (qui ne peut survenir dans la séquence qu’après des étapes de recherche en groupes, de formalisation collective, de reformulations individuelles, de mémorisation de vocabulaire, de démarches, de procédures: l’exercice écrit individuel permettra alors l’entrainement, l’automatisation, renforcera la mémorisation</a:t>
            </a:r>
            <a:endParaRPr lang="fr-FR" dirty="0"/>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10</a:t>
            </a:fld>
            <a:endParaRPr lang="fr-FR"/>
          </a:p>
        </p:txBody>
      </p:sp>
    </p:spTree>
    <p:extLst>
      <p:ext uri="{BB962C8B-B14F-4D97-AF65-F5344CB8AC3E}">
        <p14:creationId xmlns:p14="http://schemas.microsoft.com/office/powerpoint/2010/main" val="8168106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DOMAINE 5: LES REPRESENTATIONS DU MONDE ET DE L’ACTIVITE</a:t>
            </a:r>
            <a:r>
              <a:rPr lang="fr-FR" baseline="0" dirty="0" smtClean="0"/>
              <a:t> HUMAINE</a:t>
            </a:r>
          </a:p>
          <a:p>
            <a:endParaRPr lang="fr-FR" baseline="0" dirty="0" smtClean="0"/>
          </a:p>
          <a:p>
            <a:r>
              <a:rPr lang="fr-FR" baseline="0" dirty="0" smtClean="0"/>
              <a:t>Lectures d’œuvres: à l’oral et à l’écrit; préférer la mise en lien de plusieurs œuvres pour dépasser le langage de description (il y a, je vois) et aller vers le langage d’interprétation; </a:t>
            </a:r>
          </a:p>
          <a:p>
            <a:r>
              <a:rPr lang="fr-FR" baseline="0" dirty="0" smtClean="0"/>
              <a:t>Instaurer des rituels quotidiens: découverte d’image par étapes, découverte d’un objet insolite: description, interprétation « ça me fait penser à », « ça pourrait servir à » avec justifications explicites</a:t>
            </a:r>
          </a:p>
          <a:p>
            <a:r>
              <a:rPr lang="fr-FR" baseline="0" dirty="0" smtClean="0"/>
              <a:t>Intégrer des « réseaux culturels » aux pratiques de classe: mise en lien d’une image et d’un texte lu / mise en lien d’une musique avec une image / mise en lien entre des textes / mise en lien entre des œuvres plastiques </a:t>
            </a:r>
          </a:p>
          <a:p>
            <a:r>
              <a:rPr lang="fr-FR" baseline="0" dirty="0" smtClean="0"/>
              <a:t>Pratiques artistiques: débats autour des œuvres créées par les élèves pour valider un critère de réussite explicite; chacun peut exprimer son intention, apprécier le résultat en fonction du CR, de son envie de départ: « je suis très content, plutôt satisfait, moyennement satisfait, mécontent, déçu,… » à condition d’expliciter et de justifier  (y compris les aléas techniques, les impossibilités, les « ratés » et les « réussites » involontaires…</a:t>
            </a:r>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11</a:t>
            </a:fld>
            <a:endParaRPr lang="fr-FR"/>
          </a:p>
        </p:txBody>
      </p:sp>
    </p:spTree>
    <p:extLst>
      <p:ext uri="{BB962C8B-B14F-4D97-AF65-F5344CB8AC3E}">
        <p14:creationId xmlns:p14="http://schemas.microsoft.com/office/powerpoint/2010/main" val="3772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de-DE" sz="1200" b="1" i="0" u="none" strike="noStrike" kern="1200" baseline="0" dirty="0" smtClean="0">
                <a:solidFill>
                  <a:schemeClr val="tx1"/>
                </a:solidFill>
                <a:latin typeface="+mn-lt"/>
                <a:ea typeface="+mn-ea"/>
                <a:cs typeface="+mn-cs"/>
              </a:rPr>
              <a:t>Caspar David </a:t>
            </a:r>
            <a:r>
              <a:rPr lang="de-DE" sz="1200" b="1" i="0" u="none" strike="noStrike" kern="1200" baseline="0" dirty="0" err="1" smtClean="0">
                <a:solidFill>
                  <a:schemeClr val="tx1"/>
                </a:solidFill>
                <a:latin typeface="+mn-lt"/>
                <a:ea typeface="+mn-ea"/>
                <a:cs typeface="+mn-cs"/>
              </a:rPr>
              <a:t>Driedrich</a:t>
            </a:r>
            <a:r>
              <a:rPr lang="de-DE" sz="1200" b="0" i="0" u="none" strike="noStrike" kern="1200" baseline="0" dirty="0" smtClean="0">
                <a:solidFill>
                  <a:schemeClr val="tx1"/>
                </a:solidFill>
                <a:latin typeface="+mn-lt"/>
                <a:ea typeface="+mn-ea"/>
                <a:cs typeface="+mn-cs"/>
              </a:rPr>
              <a:t>. </a:t>
            </a:r>
            <a:r>
              <a:rPr lang="de-DE" sz="1200" b="1" i="0" u="none" strike="noStrike" kern="1200" baseline="0" dirty="0" smtClean="0">
                <a:solidFill>
                  <a:schemeClr val="tx1"/>
                </a:solidFill>
                <a:latin typeface="+mn-lt"/>
                <a:ea typeface="+mn-ea"/>
                <a:cs typeface="+mn-cs"/>
              </a:rPr>
              <a:t>n </a:t>
            </a:r>
            <a:r>
              <a:rPr lang="de-DE" sz="1200" b="0" i="0" u="none" strike="noStrike" kern="1200" baseline="0" dirty="0" smtClean="0">
                <a:solidFill>
                  <a:schemeClr val="tx1"/>
                </a:solidFill>
                <a:latin typeface="+mn-lt"/>
                <a:ea typeface="+mn-ea"/>
                <a:cs typeface="+mn-cs"/>
              </a:rPr>
              <a:t>Greifswald, 1774. </a:t>
            </a:r>
            <a:r>
              <a:rPr lang="de-DE" sz="1200" b="1" i="0" u="none" strike="noStrike" kern="1200" baseline="0" dirty="0" smtClean="0">
                <a:solidFill>
                  <a:schemeClr val="tx1"/>
                </a:solidFill>
                <a:latin typeface="+mn-lt"/>
                <a:ea typeface="+mn-ea"/>
                <a:cs typeface="+mn-cs"/>
              </a:rPr>
              <a:t>m </a:t>
            </a:r>
            <a:r>
              <a:rPr lang="de-DE" sz="1200" b="0" i="0" u="none" strike="noStrike" kern="1200" baseline="0" dirty="0" err="1" smtClean="0">
                <a:solidFill>
                  <a:schemeClr val="tx1"/>
                </a:solidFill>
                <a:latin typeface="+mn-lt"/>
                <a:ea typeface="+mn-ea"/>
                <a:cs typeface="+mn-cs"/>
              </a:rPr>
              <a:t>Dresde</a:t>
            </a:r>
            <a:r>
              <a:rPr lang="de-DE" sz="1200" b="0" i="0" u="none" strike="noStrike" kern="1200" baseline="0" dirty="0" smtClean="0">
                <a:solidFill>
                  <a:schemeClr val="tx1"/>
                </a:solidFill>
                <a:latin typeface="+mn-lt"/>
                <a:ea typeface="+mn-ea"/>
                <a:cs typeface="+mn-cs"/>
              </a:rPr>
              <a:t>, 1840.</a:t>
            </a:r>
          </a:p>
          <a:p>
            <a:r>
              <a:rPr lang="fr-FR" sz="1200" b="1" i="0" u="none" strike="noStrike" kern="1200" baseline="0" dirty="0" smtClean="0">
                <a:solidFill>
                  <a:schemeClr val="tx1"/>
                </a:solidFill>
                <a:latin typeface="+mn-lt"/>
                <a:ea typeface="+mn-ea"/>
                <a:cs typeface="+mn-cs"/>
              </a:rPr>
              <a:t>La mer de glace</a:t>
            </a:r>
            <a:r>
              <a:rPr lang="fr-FR" sz="1200" b="0" i="0" u="none" strike="noStrike" kern="1200" baseline="0" dirty="0" smtClean="0">
                <a:solidFill>
                  <a:schemeClr val="tx1"/>
                </a:solidFill>
                <a:latin typeface="+mn-lt"/>
                <a:ea typeface="+mn-ea"/>
                <a:cs typeface="+mn-cs"/>
              </a:rPr>
              <a:t>. 1824.</a:t>
            </a:r>
          </a:p>
          <a:p>
            <a:r>
              <a:rPr lang="fr-FR" sz="1200" b="0" i="0" u="none" strike="noStrike" kern="1200" baseline="0" dirty="0" smtClean="0">
                <a:solidFill>
                  <a:schemeClr val="tx1"/>
                </a:solidFill>
                <a:latin typeface="+mn-lt"/>
                <a:ea typeface="+mn-ea"/>
                <a:cs typeface="+mn-cs"/>
              </a:rPr>
              <a:t>IUFM</a:t>
            </a:r>
          </a:p>
          <a:p>
            <a:r>
              <a:rPr lang="fr-FR" sz="1200" b="0" i="0" u="none" strike="noStrike" kern="1200" baseline="0" dirty="0" smtClean="0">
                <a:solidFill>
                  <a:schemeClr val="tx1"/>
                </a:solidFill>
                <a:latin typeface="+mn-lt"/>
                <a:ea typeface="+mn-ea"/>
                <a:cs typeface="+mn-cs"/>
              </a:rPr>
              <a:t>Ce que dit le dictionnaire… les questions cachées</a:t>
            </a:r>
          </a:p>
          <a:p>
            <a:r>
              <a:rPr lang="fr-FR" sz="1200" b="0" i="0" u="none" strike="noStrike" kern="1200" baseline="0" dirty="0" smtClean="0">
                <a:solidFill>
                  <a:schemeClr val="tx1"/>
                </a:solidFill>
                <a:latin typeface="+mn-lt"/>
                <a:ea typeface="+mn-ea"/>
                <a:cs typeface="+mn-cs"/>
              </a:rPr>
              <a:t>Les rebords pointus et saillants de ce morceau de banquise dominent cette composition. Ils ont été peints avec tant de précision et de netteté que l’on croirait pouvoir sentir le froid en touchant la toile. La lumière vibrante qui remplit cette scène fait reluire le tableau lui même. Le bateau échoué situé sur la droite (il faisait partie de</a:t>
            </a:r>
          </a:p>
          <a:p>
            <a:r>
              <a:rPr lang="fr-FR" sz="1200" b="0" i="0" u="none" strike="noStrike" kern="1200" baseline="0" dirty="0" smtClean="0">
                <a:solidFill>
                  <a:schemeClr val="tx1"/>
                </a:solidFill>
                <a:latin typeface="+mn-lt"/>
                <a:ea typeface="+mn-ea"/>
                <a:cs typeface="+mn-cs"/>
              </a:rPr>
              <a:t>l’expédition de 1819-1820 dans l’Arctique) paraît minuscule comparé à la glace, ce qui exprime la supériorité de la nature sur l’homme.</a:t>
            </a:r>
          </a:p>
          <a:p>
            <a:r>
              <a:rPr lang="fr-FR" sz="1200" b="0" i="0" u="none" strike="noStrike" kern="1200" baseline="0" dirty="0" smtClean="0">
                <a:solidFill>
                  <a:schemeClr val="tx1"/>
                </a:solidFill>
                <a:latin typeface="+mn-lt"/>
                <a:ea typeface="+mn-ea"/>
                <a:cs typeface="+mn-cs"/>
              </a:rPr>
              <a:t>Friedrich fut un personnage clé du mouvement romantique qui cherchait à dépeindre des émotions telles que la solitude et la</a:t>
            </a:r>
          </a:p>
          <a:p>
            <a:r>
              <a:rPr lang="fr-FR" sz="1200" b="0" i="0" u="none" strike="noStrike" kern="1200" baseline="0" dirty="0" smtClean="0">
                <a:solidFill>
                  <a:schemeClr val="tx1"/>
                </a:solidFill>
                <a:latin typeface="+mn-lt"/>
                <a:ea typeface="+mn-ea"/>
                <a:cs typeface="+mn-cs"/>
              </a:rPr>
              <a:t>désolation. Ses tableaux mettent toujours en évidence le caractère spirituel d’un paysage et ont souvent pour thème une nature pleine de mélancolie : la mer, la montagne ou encore les paysages enneigés baignés d’une lumière étrange et inquiétante.</a:t>
            </a:r>
          </a:p>
          <a:p>
            <a:r>
              <a:rPr lang="fr-FR" sz="1200" b="0" i="0" u="none" strike="noStrike" kern="1200" baseline="0" dirty="0" smtClean="0">
                <a:solidFill>
                  <a:schemeClr val="tx1"/>
                </a:solidFill>
                <a:latin typeface="+mn-lt"/>
                <a:ea typeface="+mn-ea"/>
                <a:cs typeface="+mn-cs"/>
              </a:rPr>
              <a:t>Friedrich s’intéressait surtout à la représentation des effets de lumière et des saisons. Ses paysages, réalistes mais symboliques, correspondent parfaitement à l’esprit romantique mais demeurent tout à fait uniques.</a:t>
            </a:r>
          </a:p>
          <a:p>
            <a:r>
              <a:rPr lang="fr-FR" sz="1200" b="1" i="0" u="none" strike="noStrike" kern="1200" baseline="0" dirty="0" smtClean="0">
                <a:solidFill>
                  <a:schemeClr val="tx1"/>
                </a:solidFill>
                <a:latin typeface="+mn-lt"/>
                <a:ea typeface="+mn-ea"/>
                <a:cs typeface="+mn-cs"/>
              </a:rPr>
              <a:t>Qu’est-ce qu’on voit ? </a:t>
            </a:r>
            <a:r>
              <a:rPr lang="fr-FR" sz="1200" b="0" i="0" u="none" strike="noStrike" kern="1200" baseline="0" dirty="0" smtClean="0">
                <a:solidFill>
                  <a:schemeClr val="tx1"/>
                </a:solidFill>
                <a:latin typeface="+mn-lt"/>
                <a:ea typeface="+mn-ea"/>
                <a:cs typeface="+mn-cs"/>
              </a:rPr>
              <a:t>Les rebords pointus et saillants de ce morceau de banquise dominent cette composition. (sémiologie)</a:t>
            </a:r>
          </a:p>
          <a:p>
            <a:r>
              <a:rPr lang="fr-FR" sz="1200" b="1" i="0" u="none" strike="noStrike" kern="1200" baseline="0" dirty="0" smtClean="0">
                <a:solidFill>
                  <a:schemeClr val="tx1"/>
                </a:solidFill>
                <a:latin typeface="+mn-lt"/>
                <a:ea typeface="+mn-ea"/>
                <a:cs typeface="+mn-cs"/>
              </a:rPr>
              <a:t>Comment c’est fait ? </a:t>
            </a:r>
            <a:r>
              <a:rPr lang="fr-FR" sz="1200" b="0" i="0" u="none" strike="noStrike" kern="1200" baseline="0" dirty="0" smtClean="0">
                <a:solidFill>
                  <a:schemeClr val="tx1"/>
                </a:solidFill>
                <a:latin typeface="+mn-lt"/>
                <a:ea typeface="+mn-ea"/>
                <a:cs typeface="+mn-cs"/>
              </a:rPr>
              <a:t>Ils ont été peints avec tant de précision et de netteté (poïétique)</a:t>
            </a:r>
          </a:p>
          <a:p>
            <a:r>
              <a:rPr lang="fr-FR" sz="1200" b="1" i="0" u="none" strike="noStrike" kern="1200" baseline="0" dirty="0" smtClean="0">
                <a:solidFill>
                  <a:schemeClr val="tx1"/>
                </a:solidFill>
                <a:latin typeface="+mn-lt"/>
                <a:ea typeface="+mn-ea"/>
                <a:cs typeface="+mn-cs"/>
              </a:rPr>
              <a:t>Que ressentez-vous ? </a:t>
            </a:r>
            <a:r>
              <a:rPr lang="fr-FR" sz="1200" b="0" i="0" u="none" strike="noStrike" kern="1200" baseline="0" dirty="0" smtClean="0">
                <a:solidFill>
                  <a:schemeClr val="tx1"/>
                </a:solidFill>
                <a:latin typeface="+mn-lt"/>
                <a:ea typeface="+mn-ea"/>
                <a:cs typeface="+mn-cs"/>
              </a:rPr>
              <a:t>que l’on croirait pouvoir sentir le froid en touchant la toile. La lumière vibrante qui remplit cette scène fait</a:t>
            </a:r>
          </a:p>
          <a:p>
            <a:r>
              <a:rPr lang="fr-FR" sz="1200" b="0" i="0" u="none" strike="noStrike" kern="1200" baseline="0" dirty="0" smtClean="0">
                <a:solidFill>
                  <a:schemeClr val="tx1"/>
                </a:solidFill>
                <a:latin typeface="+mn-lt"/>
                <a:ea typeface="+mn-ea"/>
                <a:cs typeface="+mn-cs"/>
              </a:rPr>
              <a:t>reluire le tableau lui-même. (réception)</a:t>
            </a:r>
          </a:p>
          <a:p>
            <a:r>
              <a:rPr lang="fr-FR" sz="1200" b="1" i="0" u="none" strike="noStrike" kern="1200" baseline="0" dirty="0" smtClean="0">
                <a:solidFill>
                  <a:schemeClr val="tx1"/>
                </a:solidFill>
                <a:latin typeface="+mn-lt"/>
                <a:ea typeface="+mn-ea"/>
                <a:cs typeface="+mn-cs"/>
              </a:rPr>
              <a:t>Quels référents réels ou historiques ?</a:t>
            </a:r>
            <a:r>
              <a:rPr lang="fr-FR" sz="1200" b="0" i="0" u="none" strike="noStrike" kern="1200" baseline="0" dirty="0" smtClean="0">
                <a:solidFill>
                  <a:schemeClr val="tx1"/>
                </a:solidFill>
                <a:latin typeface="+mn-lt"/>
                <a:ea typeface="+mn-ea"/>
                <a:cs typeface="+mn-cs"/>
              </a:rPr>
              <a:t> Quelles allusions? Le bateau échoué situé sur la droite (il faisait partie de l’expédition de</a:t>
            </a:r>
          </a:p>
          <a:p>
            <a:r>
              <a:rPr lang="fr-FR" sz="1200" b="0" i="0" u="none" strike="noStrike" kern="1200" baseline="0" dirty="0" smtClean="0">
                <a:solidFill>
                  <a:schemeClr val="tx1"/>
                </a:solidFill>
                <a:latin typeface="+mn-lt"/>
                <a:ea typeface="+mn-ea"/>
                <a:cs typeface="+mn-cs"/>
              </a:rPr>
              <a:t>1819-1820 dans l’Arctique) (histoire)</a:t>
            </a:r>
          </a:p>
          <a:p>
            <a:r>
              <a:rPr lang="fr-FR" sz="1200" b="1" i="0" u="none" strike="noStrike" kern="1200" baseline="0" dirty="0" smtClean="0">
                <a:solidFill>
                  <a:schemeClr val="tx1"/>
                </a:solidFill>
                <a:latin typeface="+mn-lt"/>
                <a:ea typeface="+mn-ea"/>
                <a:cs typeface="+mn-cs"/>
              </a:rPr>
              <a:t>Qu’est-ce que ça veut dire ? Interpréter</a:t>
            </a:r>
            <a:r>
              <a:rPr lang="fr-FR" sz="1200" b="0" i="0" u="none" strike="noStrike" kern="1200" baseline="0" dirty="0" smtClean="0">
                <a:solidFill>
                  <a:schemeClr val="tx1"/>
                </a:solidFill>
                <a:latin typeface="+mn-lt"/>
                <a:ea typeface="+mn-ea"/>
                <a:cs typeface="+mn-cs"/>
              </a:rPr>
              <a:t> « paraît minuscule comparé à la glace », ce qui exprime la supériorité de la</a:t>
            </a:r>
          </a:p>
          <a:p>
            <a:r>
              <a:rPr lang="fr-FR" sz="1200" b="0" i="0" u="none" strike="noStrike" kern="1200" baseline="0" dirty="0" smtClean="0">
                <a:solidFill>
                  <a:schemeClr val="tx1"/>
                </a:solidFill>
                <a:latin typeface="+mn-lt"/>
                <a:ea typeface="+mn-ea"/>
                <a:cs typeface="+mn-cs"/>
              </a:rPr>
              <a:t>nature sur l’homme. </a:t>
            </a:r>
          </a:p>
          <a:p>
            <a:r>
              <a:rPr lang="fr-FR" sz="1200" b="1" i="0" u="none" strike="noStrike" kern="1200" baseline="0" dirty="0" smtClean="0">
                <a:solidFill>
                  <a:schemeClr val="tx1"/>
                </a:solidFill>
                <a:latin typeface="+mn-lt"/>
                <a:ea typeface="+mn-ea"/>
                <a:cs typeface="+mn-cs"/>
              </a:rPr>
              <a:t>Qu’est-ce que le peintre voulait dire ? </a:t>
            </a:r>
            <a:r>
              <a:rPr lang="fr-FR" sz="1200" b="0" i="0" u="none" strike="noStrike" kern="1200" baseline="0" dirty="0" smtClean="0">
                <a:solidFill>
                  <a:schemeClr val="tx1"/>
                </a:solidFill>
                <a:latin typeface="+mn-lt"/>
                <a:ea typeface="+mn-ea"/>
                <a:cs typeface="+mn-cs"/>
              </a:rPr>
              <a:t>Friedrich fut un personnage clé du mouvement romantique (histoire de l’art, catégories et périodes) qui cherchait à dépeindre des émotions telles que la solitude et la désolation (histoire de l’art, sources biographiques, recherches sur les intentions). Ses tableaux mettent toujours en évidence le caractère spirituel d’un paysage et ont souvent pour thème une nature pleine de mélancolie : la mer, la montagne ou encore les paysages enneigés baignés d’une lumière étrange et inquiétante. (histoire de la réception et des interprétations : «</a:t>
            </a:r>
            <a:r>
              <a:rPr lang="fr-FR" sz="1200" b="0" i="1" u="none" strike="noStrike" kern="1200" baseline="0" dirty="0" smtClean="0">
                <a:solidFill>
                  <a:schemeClr val="tx1"/>
                </a:solidFill>
                <a:latin typeface="+mn-lt"/>
                <a:ea typeface="+mn-ea"/>
                <a:cs typeface="+mn-cs"/>
              </a:rPr>
              <a:t> toujours </a:t>
            </a:r>
            <a:r>
              <a:rPr lang="fr-FR" sz="1200" b="0" i="0" u="none" strike="noStrike" kern="1200" baseline="0" dirty="0" smtClean="0">
                <a:solidFill>
                  <a:schemeClr val="tx1"/>
                </a:solidFill>
                <a:latin typeface="+mn-lt"/>
                <a:ea typeface="+mn-ea"/>
                <a:cs typeface="+mn-cs"/>
              </a:rPr>
              <a:t>»)</a:t>
            </a:r>
          </a:p>
          <a:p>
            <a:r>
              <a:rPr lang="fr-FR" sz="1200" b="1" i="0" u="none" strike="noStrike" kern="1200" baseline="0" dirty="0" smtClean="0">
                <a:solidFill>
                  <a:schemeClr val="tx1"/>
                </a:solidFill>
                <a:latin typeface="+mn-lt"/>
                <a:ea typeface="+mn-ea"/>
                <a:cs typeface="+mn-cs"/>
              </a:rPr>
              <a:t>Le cartel</a:t>
            </a:r>
          </a:p>
          <a:p>
            <a:r>
              <a:rPr lang="fr-FR" sz="1200" b="1" i="0" u="none" strike="noStrike" kern="1200" baseline="0" dirty="0" smtClean="0">
                <a:solidFill>
                  <a:schemeClr val="tx1"/>
                </a:solidFill>
                <a:latin typeface="+mn-lt"/>
                <a:ea typeface="+mn-ea"/>
                <a:cs typeface="+mn-cs"/>
              </a:rPr>
              <a:t>Qui est l‘auteur ? De quoi ces lieux et ces dates sont significatifs ?</a:t>
            </a:r>
            <a:r>
              <a:rPr lang="fr-FR" sz="1200" b="0" i="0" u="none" strike="noStrike" kern="1200" baseline="0" dirty="0" smtClean="0">
                <a:solidFill>
                  <a:schemeClr val="tx1"/>
                </a:solidFill>
                <a:latin typeface="+mn-lt"/>
                <a:ea typeface="+mn-ea"/>
                <a:cs typeface="+mn-cs"/>
              </a:rPr>
              <a:t> Caspar David </a:t>
            </a:r>
            <a:r>
              <a:rPr lang="fr-FR" sz="1200" b="0" i="0" u="none" strike="noStrike" kern="1200" baseline="0" dirty="0" err="1" smtClean="0">
                <a:solidFill>
                  <a:schemeClr val="tx1"/>
                </a:solidFill>
                <a:latin typeface="+mn-lt"/>
                <a:ea typeface="+mn-ea"/>
                <a:cs typeface="+mn-cs"/>
              </a:rPr>
              <a:t>Driedrich</a:t>
            </a:r>
            <a:r>
              <a:rPr lang="fr-FR" sz="1200" b="0" i="0" u="none" strike="noStrike" kern="1200" baseline="0" dirty="0" smtClean="0">
                <a:solidFill>
                  <a:schemeClr val="tx1"/>
                </a:solidFill>
                <a:latin typeface="+mn-lt"/>
                <a:ea typeface="+mn-ea"/>
                <a:cs typeface="+mn-cs"/>
              </a:rPr>
              <a:t>. N </a:t>
            </a:r>
            <a:r>
              <a:rPr lang="de-DE" sz="1200" b="0" i="0" u="none" strike="noStrike" kern="1200" baseline="0" dirty="0" smtClean="0">
                <a:solidFill>
                  <a:schemeClr val="tx1"/>
                </a:solidFill>
                <a:latin typeface="+mn-lt"/>
                <a:ea typeface="+mn-ea"/>
                <a:cs typeface="+mn-cs"/>
              </a:rPr>
              <a:t>Greifswald, 1774. m </a:t>
            </a:r>
            <a:r>
              <a:rPr lang="de-DE" sz="1200" b="0" i="0" u="none" strike="noStrike" kern="1200" baseline="0" dirty="0" err="1" smtClean="0">
                <a:solidFill>
                  <a:schemeClr val="tx1"/>
                </a:solidFill>
                <a:latin typeface="+mn-lt"/>
                <a:ea typeface="+mn-ea"/>
                <a:cs typeface="+mn-cs"/>
              </a:rPr>
              <a:t>Dresde</a:t>
            </a:r>
            <a:r>
              <a:rPr lang="de-DE" sz="1200" b="0" i="0" u="none" strike="noStrike" kern="1200" baseline="0" dirty="0" smtClean="0">
                <a:solidFill>
                  <a:schemeClr val="tx1"/>
                </a:solidFill>
                <a:latin typeface="+mn-lt"/>
                <a:ea typeface="+mn-ea"/>
                <a:cs typeface="+mn-cs"/>
              </a:rPr>
              <a:t>, 1840.</a:t>
            </a:r>
          </a:p>
          <a:p>
            <a:r>
              <a:rPr lang="fr-FR" sz="1200" b="1" i="0" u="none" strike="noStrike" kern="1200" baseline="0" dirty="0" smtClean="0">
                <a:solidFill>
                  <a:schemeClr val="tx1"/>
                </a:solidFill>
                <a:latin typeface="+mn-lt"/>
                <a:ea typeface="+mn-ea"/>
                <a:cs typeface="+mn-cs"/>
              </a:rPr>
              <a:t>Comment ça s‘appelle ? Quand ? Taille ? Matériaux? De quoi ces informations sont significatives ? </a:t>
            </a:r>
            <a:r>
              <a:rPr lang="fr-FR" sz="1200" b="0" i="0" u="none" strike="noStrike" kern="1200" baseline="0" dirty="0" smtClean="0">
                <a:solidFill>
                  <a:schemeClr val="tx1"/>
                </a:solidFill>
                <a:latin typeface="+mn-lt"/>
                <a:ea typeface="+mn-ea"/>
                <a:cs typeface="+mn-cs"/>
              </a:rPr>
              <a:t>La mer de glace. 1824. Huile sur toile. 96,7 ´ 126,9. </a:t>
            </a:r>
            <a:r>
              <a:rPr lang="fr-FR" sz="1200" b="0" i="0" u="none" strike="noStrike" kern="1200" baseline="0" dirty="0" err="1" smtClean="0">
                <a:solidFill>
                  <a:schemeClr val="tx1"/>
                </a:solidFill>
                <a:latin typeface="+mn-lt"/>
                <a:ea typeface="+mn-ea"/>
                <a:cs typeface="+mn-cs"/>
              </a:rPr>
              <a:t>Kunsthalle</a:t>
            </a:r>
            <a:r>
              <a:rPr lang="fr-FR" sz="1200" b="0" i="0" u="none" strike="noStrike" kern="1200" baseline="0" dirty="0" smtClean="0">
                <a:solidFill>
                  <a:schemeClr val="tx1"/>
                </a:solidFill>
                <a:latin typeface="+mn-lt"/>
                <a:ea typeface="+mn-ea"/>
                <a:cs typeface="+mn-cs"/>
              </a:rPr>
              <a:t>, Hambourg. (technique et méthodes de production, </a:t>
            </a:r>
            <a:r>
              <a:rPr lang="fr-FR" sz="1200" b="0" i="0" u="none" strike="noStrike" kern="1200" baseline="0" smtClean="0">
                <a:solidFill>
                  <a:schemeClr val="tx1"/>
                </a:solidFill>
                <a:latin typeface="+mn-lt"/>
                <a:ea typeface="+mn-ea"/>
                <a:cs typeface="+mn-cs"/>
              </a:rPr>
              <a:t>économie, muséologie</a:t>
            </a:r>
            <a:r>
              <a:rPr lang="fr-FR" sz="1200" b="0" i="0" u="none" strike="noStrike" kern="1200" baseline="0" dirty="0" smtClean="0">
                <a:solidFill>
                  <a:schemeClr val="tx1"/>
                </a:solidFill>
                <a:latin typeface="+mn-lt"/>
                <a:ea typeface="+mn-ea"/>
                <a:cs typeface="+mn-cs"/>
              </a:rPr>
              <a:t>, conservation, histoire de l’objet…)</a:t>
            </a:r>
            <a:endParaRPr lang="fr-FR" dirty="0"/>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12</a:t>
            </a:fld>
            <a:endParaRPr lang="fr-FR"/>
          </a:p>
        </p:txBody>
      </p:sp>
    </p:spTree>
    <p:extLst>
      <p:ext uri="{BB962C8B-B14F-4D97-AF65-F5344CB8AC3E}">
        <p14:creationId xmlns:p14="http://schemas.microsoft.com/office/powerpoint/2010/main" val="3461004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13</a:t>
            </a:fld>
            <a:endParaRPr lang="fr-FR"/>
          </a:p>
        </p:txBody>
      </p:sp>
    </p:spTree>
    <p:extLst>
      <p:ext uri="{BB962C8B-B14F-4D97-AF65-F5344CB8AC3E}">
        <p14:creationId xmlns:p14="http://schemas.microsoft.com/office/powerpoint/2010/main" val="3211983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14</a:t>
            </a:fld>
            <a:endParaRPr lang="fr-FR"/>
          </a:p>
        </p:txBody>
      </p:sp>
    </p:spTree>
    <p:extLst>
      <p:ext uri="{BB962C8B-B14F-4D97-AF65-F5344CB8AC3E}">
        <p14:creationId xmlns:p14="http://schemas.microsoft.com/office/powerpoint/2010/main" val="13074890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15</a:t>
            </a:fld>
            <a:endParaRPr lang="fr-FR"/>
          </a:p>
        </p:txBody>
      </p:sp>
    </p:spTree>
    <p:extLst>
      <p:ext uri="{BB962C8B-B14F-4D97-AF65-F5344CB8AC3E}">
        <p14:creationId xmlns:p14="http://schemas.microsoft.com/office/powerpoint/2010/main" val="156432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16</a:t>
            </a:fld>
            <a:endParaRPr lang="fr-FR"/>
          </a:p>
        </p:txBody>
      </p:sp>
    </p:spTree>
    <p:extLst>
      <p:ext uri="{BB962C8B-B14F-4D97-AF65-F5344CB8AC3E}">
        <p14:creationId xmlns:p14="http://schemas.microsoft.com/office/powerpoint/2010/main" val="9631857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17</a:t>
            </a:fld>
            <a:endParaRPr lang="fr-FR"/>
          </a:p>
        </p:txBody>
      </p:sp>
    </p:spTree>
    <p:extLst>
      <p:ext uri="{BB962C8B-B14F-4D97-AF65-F5344CB8AC3E}">
        <p14:creationId xmlns:p14="http://schemas.microsoft.com/office/powerpoint/2010/main" val="18485458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18</a:t>
            </a:fld>
            <a:endParaRPr lang="fr-FR"/>
          </a:p>
        </p:txBody>
      </p:sp>
    </p:spTree>
    <p:extLst>
      <p:ext uri="{BB962C8B-B14F-4D97-AF65-F5344CB8AC3E}">
        <p14:creationId xmlns:p14="http://schemas.microsoft.com/office/powerpoint/2010/main" val="4976088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19</a:t>
            </a:fld>
            <a:endParaRPr lang="fr-FR"/>
          </a:p>
        </p:txBody>
      </p:sp>
    </p:spTree>
    <p:extLst>
      <p:ext uri="{BB962C8B-B14F-4D97-AF65-F5344CB8AC3E}">
        <p14:creationId xmlns:p14="http://schemas.microsoft.com/office/powerpoint/2010/main" val="512458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CF. Elisabeth BAUTIER Sociolinguiste – Université</a:t>
            </a:r>
            <a:r>
              <a:rPr lang="fr-FR" baseline="0" dirty="0" smtClean="0"/>
              <a:t> Paris 8</a:t>
            </a:r>
          </a:p>
          <a:p>
            <a:pPr marL="171450" indent="-171450">
              <a:buFontTx/>
              <a:buChar char="-"/>
            </a:pPr>
            <a:r>
              <a:rPr lang="fr-FR" baseline="0" dirty="0" smtClean="0"/>
              <a:t>La formation de l’enfant à l’école doit lui donner les atouts attendus dans la société dans laquelle il deviendra adulte</a:t>
            </a:r>
          </a:p>
          <a:p>
            <a:pPr marL="171450" indent="-171450">
              <a:buFontTx/>
              <a:buChar char="-"/>
            </a:pPr>
            <a:r>
              <a:rPr lang="fr-FR" baseline="0" dirty="0" smtClean="0"/>
              <a:t>On assiste, en ce 21</a:t>
            </a:r>
            <a:r>
              <a:rPr lang="fr-FR" baseline="30000" dirty="0" smtClean="0"/>
              <a:t>ème</a:t>
            </a:r>
            <a:r>
              <a:rPr lang="fr-FR" baseline="0" dirty="0" smtClean="0"/>
              <a:t> siècle, à une élévation du niveau de l’exigence: il ne suffit plus de connaitre des savoirs mais d’être capable d’utiliser des modes de raisonnement et de pensée</a:t>
            </a:r>
          </a:p>
          <a:p>
            <a:pPr marL="171450" indent="-171450">
              <a:buFontTx/>
              <a:buChar char="-"/>
            </a:pPr>
            <a:r>
              <a:rPr lang="fr-FR" baseline="0" dirty="0" smtClean="0"/>
              <a:t>Cela implique des modalités d’appropriation des savoirs qui impliquent le langage pour apprendre / Des usages du langage qui permettent d’apprendre scolairement /</a:t>
            </a:r>
            <a:endParaRPr lang="fr-FR" dirty="0"/>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2</a:t>
            </a:fld>
            <a:endParaRPr lang="fr-FR"/>
          </a:p>
        </p:txBody>
      </p:sp>
    </p:spTree>
    <p:extLst>
      <p:ext uri="{BB962C8B-B14F-4D97-AF65-F5344CB8AC3E}">
        <p14:creationId xmlns:p14="http://schemas.microsoft.com/office/powerpoint/2010/main" val="10788025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20</a:t>
            </a:fld>
            <a:endParaRPr lang="fr-FR"/>
          </a:p>
        </p:txBody>
      </p:sp>
    </p:spTree>
    <p:extLst>
      <p:ext uri="{BB962C8B-B14F-4D97-AF65-F5344CB8AC3E}">
        <p14:creationId xmlns:p14="http://schemas.microsoft.com/office/powerpoint/2010/main" val="18480366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21</a:t>
            </a:fld>
            <a:endParaRPr lang="fr-FR"/>
          </a:p>
        </p:txBody>
      </p:sp>
    </p:spTree>
    <p:extLst>
      <p:ext uri="{BB962C8B-B14F-4D97-AF65-F5344CB8AC3E}">
        <p14:creationId xmlns:p14="http://schemas.microsoft.com/office/powerpoint/2010/main" val="10270704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22</a:t>
            </a:fld>
            <a:endParaRPr lang="fr-FR"/>
          </a:p>
        </p:txBody>
      </p:sp>
    </p:spTree>
    <p:extLst>
      <p:ext uri="{BB962C8B-B14F-4D97-AF65-F5344CB8AC3E}">
        <p14:creationId xmlns:p14="http://schemas.microsoft.com/office/powerpoint/2010/main" val="28193822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23</a:t>
            </a:fld>
            <a:endParaRPr lang="fr-FR"/>
          </a:p>
        </p:txBody>
      </p:sp>
    </p:spTree>
    <p:extLst>
      <p:ext uri="{BB962C8B-B14F-4D97-AF65-F5344CB8AC3E}">
        <p14:creationId xmlns:p14="http://schemas.microsoft.com/office/powerpoint/2010/main" val="2676731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Il s’agit</a:t>
            </a:r>
            <a:r>
              <a:rPr lang="fr-FR" baseline="0" dirty="0" smtClean="0"/>
              <a:t> donc pour l’enseignant de penser les séances d’enseignement en intégrant – structurant – des phases d’échanges oraux où l’élève parlera avec ses pairs pour penser, réfléchir, apprendre dans un collectif. Les objectifs de ces temps d’échanges oraux doivent être précis à la fois pour l’enseignant et pour l’élève, afin de permettre des progrès dans les diverses prises de parole. </a:t>
            </a:r>
            <a:endParaRPr lang="fr-FR" dirty="0" smtClean="0"/>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3</a:t>
            </a:fld>
            <a:endParaRPr lang="fr-FR"/>
          </a:p>
        </p:txBody>
      </p:sp>
    </p:spTree>
    <p:extLst>
      <p:ext uri="{BB962C8B-B14F-4D97-AF65-F5344CB8AC3E}">
        <p14:creationId xmlns:p14="http://schemas.microsoft.com/office/powerpoint/2010/main" val="2380333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a:t>
            </a:r>
            <a:r>
              <a:rPr lang="fr-FR" baseline="0" dirty="0" smtClean="0"/>
              <a:t> propre de l’école est de </a:t>
            </a:r>
          </a:p>
          <a:p>
            <a:pPr marL="171450" indent="-171450">
              <a:buFontTx/>
              <a:buChar char="-"/>
            </a:pPr>
            <a:r>
              <a:rPr lang="fr-FR" baseline="0" dirty="0" smtClean="0"/>
              <a:t>transformer l’expérience spécifique en savoirs, en mettant le discours à distance pour aller vers du générique</a:t>
            </a:r>
          </a:p>
          <a:p>
            <a:pPr marL="171450" indent="-171450">
              <a:buFontTx/>
              <a:buChar char="-"/>
            </a:pPr>
            <a:r>
              <a:rPr lang="fr-FR" baseline="0" dirty="0" smtClean="0"/>
              <a:t>De parler le langage du savoir /parler sur / et non le langage du quotidien / parler de/ </a:t>
            </a:r>
          </a:p>
          <a:p>
            <a:pPr marL="171450" indent="-171450">
              <a:buFontTx/>
              <a:buChar char="-"/>
            </a:pPr>
            <a:r>
              <a:rPr lang="fr-FR" baseline="0" dirty="0" smtClean="0"/>
              <a:t>De distinguer l’activité du travail cognitif</a:t>
            </a:r>
          </a:p>
          <a:p>
            <a:pPr marL="0" indent="0">
              <a:buFontTx/>
              <a:buNone/>
            </a:pPr>
            <a:r>
              <a:rPr lang="fr-FR" baseline="0" dirty="0" smtClean="0"/>
              <a:t>ENJEUX SOCIAUX: Le langage est au cœur des inégalités: l’école peut les réduire en explicitant les normes scolaires et en les transmettant; les pratiques langagières des milieux sociaux favorisés sont gouvernées par la culture écrite, le langage oral est indissociable de cette culture écrite; ce sont  bien ces deux formes de langages et les liens entre eux qu’ils est nécessaire d’enseigner. Cf. Bernard </a:t>
            </a:r>
            <a:r>
              <a:rPr lang="fr-FR" baseline="0" dirty="0" err="1" smtClean="0"/>
              <a:t>Lahire</a:t>
            </a:r>
            <a:endParaRPr lang="fr-FR" baseline="0" dirty="0" smtClean="0"/>
          </a:p>
          <a:p>
            <a:pPr marL="0" indent="0">
              <a:buFontTx/>
              <a:buNone/>
            </a:pPr>
            <a:endParaRPr lang="fr-FR" baseline="0" dirty="0" smtClean="0"/>
          </a:p>
          <a:p>
            <a:pPr marL="0" indent="0">
              <a:buFontTx/>
              <a:buNone/>
            </a:pPr>
            <a:r>
              <a:rPr lang="fr-FR" baseline="0" dirty="0" smtClean="0"/>
              <a:t>L’enseignement de l’oral fait partie intégrante des séances disciplinaires, ce n’est pas un enseignement « en plus » sur une plage horaire dédiée mais bien un apprentissage intégré aux enseignements disciplinaires: on parle de… on parle pour… on parle sur… mais on ne parle pas juste pour parler!; </a:t>
            </a:r>
          </a:p>
          <a:p>
            <a:pPr marL="0" indent="0">
              <a:buFontTx/>
              <a:buNone/>
            </a:pPr>
            <a:r>
              <a:rPr lang="fr-FR" baseline="0" dirty="0" smtClean="0"/>
              <a:t>En complément, et pour qu’il y ait une réelle progression, il sera prévu des séances structurantes afin de construire des étayages méthodologiques pour améliorer les productions des élèves, construire des « guides » de référence sur les différentes prises de parole en classe.</a:t>
            </a:r>
          </a:p>
          <a:p>
            <a:pPr marL="0" indent="0">
              <a:buFontTx/>
              <a:buNone/>
            </a:pPr>
            <a:r>
              <a:rPr lang="fr-FR" baseline="0" dirty="0" smtClean="0"/>
              <a:t>Il s’agit pour l’enseignant de penser les séquences et les séances en intégrant les dispositifs requis pour favoriser et organiser les enseignements de la prise de parole de l’élève et du groupe d’élèves. </a:t>
            </a:r>
          </a:p>
          <a:p>
            <a:endParaRPr lang="fr-FR" dirty="0"/>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4</a:t>
            </a:fld>
            <a:endParaRPr lang="fr-FR"/>
          </a:p>
        </p:txBody>
      </p:sp>
    </p:spTree>
    <p:extLst>
      <p:ext uri="{BB962C8B-B14F-4D97-AF65-F5344CB8AC3E}">
        <p14:creationId xmlns:p14="http://schemas.microsoft.com/office/powerpoint/2010/main" val="791824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5</a:t>
            </a:fld>
            <a:endParaRPr lang="fr-FR"/>
          </a:p>
        </p:txBody>
      </p:sp>
    </p:spTree>
    <p:extLst>
      <p:ext uri="{BB962C8B-B14F-4D97-AF65-F5344CB8AC3E}">
        <p14:creationId xmlns:p14="http://schemas.microsoft.com/office/powerpoint/2010/main" val="35489468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DOMAINE 1: Les langages pour parler et communiquer</a:t>
            </a:r>
          </a:p>
          <a:p>
            <a:r>
              <a:rPr lang="fr-FR" dirty="0" smtClean="0"/>
              <a:t>Implication</a:t>
            </a:r>
            <a:r>
              <a:rPr lang="fr-FR" baseline="0" dirty="0" smtClean="0"/>
              <a:t> pour les enseignements: </a:t>
            </a:r>
          </a:p>
          <a:p>
            <a:pPr marL="171450" indent="-171450">
              <a:buFontTx/>
              <a:buChar char="-"/>
            </a:pPr>
            <a:r>
              <a:rPr lang="fr-FR" baseline="0" dirty="0" smtClean="0"/>
              <a:t>choisir des dispositifs qui impliquent la prise de parole fréquente devant le groupe dans le quotidien de la classe, avec un retour (reformulation, mise en avant d’une formulation claire…) à la fois sur le fond et sur la forme de l’intervention de l’élève; </a:t>
            </a:r>
          </a:p>
          <a:p>
            <a:pPr marL="171450" indent="-171450">
              <a:buFontTx/>
              <a:buChar char="-"/>
            </a:pPr>
            <a:r>
              <a:rPr lang="fr-FR" baseline="0" dirty="0" smtClean="0"/>
              <a:t>Organiser de courts temps dédiés à une forme de prise de parole que l’on confie à l’élève, avec ou sans  une préparation écrite préalable sur temps de classe (exposé, compte-rendu d’expérience, compte-rendu de travail de groupe, présentation de lecture, …) </a:t>
            </a:r>
          </a:p>
          <a:p>
            <a:pPr marL="171450" indent="-171450">
              <a:buFontTx/>
              <a:buChar char="-"/>
            </a:pPr>
            <a:r>
              <a:rPr lang="fr-FR" baseline="0" dirty="0" smtClean="0"/>
              <a:t>Mettre en place un  conseil d’élèves structuré (cf. Sylvain </a:t>
            </a:r>
            <a:r>
              <a:rPr lang="fr-FR" baseline="0" dirty="0" err="1" smtClean="0"/>
              <a:t>Connac</a:t>
            </a:r>
            <a:r>
              <a:rPr lang="fr-FR" baseline="0" dirty="0" smtClean="0"/>
              <a:t>)</a:t>
            </a:r>
          </a:p>
          <a:p>
            <a:pPr marL="171450" indent="-171450">
              <a:buFontTx/>
              <a:buChar char="-"/>
            </a:pPr>
            <a:r>
              <a:rPr lang="fr-FR" baseline="0" dirty="0" smtClean="0"/>
              <a:t>Mettre en place des débats en petits et grand groupe (débat interprétatif autour d’une question en littérature)</a:t>
            </a:r>
          </a:p>
          <a:p>
            <a:pPr marL="171450" indent="-171450">
              <a:buFontTx/>
              <a:buChar char="-"/>
            </a:pPr>
            <a:r>
              <a:rPr lang="fr-FR" baseline="0" dirty="0" smtClean="0"/>
              <a:t>Organiser les enseignements en donnant le plus de place possible au travail entre pairs : des groupes de résolution de problèmes, des groupes de recherche scientifique, des groupes de construction d’objets artistiques ou techniques avec un travail écrit et/ou oral de transmission des procédures, de l’avancée du travail, des difficultés rencontrées, des résultats obtenus… cf. Programme EMC; Dossier Oral </a:t>
            </a:r>
            <a:r>
              <a:rPr lang="fr-FR" baseline="0" dirty="0" err="1" smtClean="0"/>
              <a:t>Eduscol</a:t>
            </a:r>
            <a:r>
              <a:rPr lang="fr-FR" baseline="0" dirty="0" smtClean="0"/>
              <a:t>; recherches d’Hugo Mercier…</a:t>
            </a:r>
          </a:p>
          <a:p>
            <a:pPr marL="171450" indent="-171450">
              <a:buFontTx/>
              <a:buChar char="-"/>
            </a:pPr>
            <a:endParaRPr lang="fr-FR" baseline="0" dirty="0" smtClean="0"/>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6</a:t>
            </a:fld>
            <a:endParaRPr lang="fr-FR"/>
          </a:p>
        </p:txBody>
      </p:sp>
    </p:spTree>
    <p:extLst>
      <p:ext uri="{BB962C8B-B14F-4D97-AF65-F5344CB8AC3E}">
        <p14:creationId xmlns:p14="http://schemas.microsoft.com/office/powerpoint/2010/main" val="996575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DOMAINE</a:t>
            </a:r>
            <a:r>
              <a:rPr lang="fr-FR" baseline="0" dirty="0" smtClean="0"/>
              <a:t> 2: Les méthodes et outils pour apprendre</a:t>
            </a:r>
          </a:p>
          <a:p>
            <a:endParaRPr lang="fr-FR" dirty="0"/>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7</a:t>
            </a:fld>
            <a:endParaRPr lang="fr-FR"/>
          </a:p>
        </p:txBody>
      </p:sp>
    </p:spTree>
    <p:extLst>
      <p:ext uri="{BB962C8B-B14F-4D97-AF65-F5344CB8AC3E}">
        <p14:creationId xmlns:p14="http://schemas.microsoft.com/office/powerpoint/2010/main" val="33321789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DOMAINE 3: La formation de la personne et du citoyen</a:t>
            </a:r>
          </a:p>
          <a:p>
            <a:endParaRPr lang="fr-FR" dirty="0" smtClean="0"/>
          </a:p>
          <a:p>
            <a:r>
              <a:rPr lang="fr-FR" dirty="0" smtClean="0"/>
              <a:t>Importance</a:t>
            </a:r>
            <a:r>
              <a:rPr lang="fr-FR" baseline="0" dirty="0" smtClean="0"/>
              <a:t> accordée aux apprentissages du vocabulaire des émotions: séance dédiée + sollicitation quotidienne dans la régulation de la vie de classe (cf. Messages clairs) ; dans les séances d’Enseignement moral et civique, dans le cadre du parcours artistique et culturel (littérature, musique, Arts Plastiques)</a:t>
            </a:r>
          </a:p>
          <a:p>
            <a:endParaRPr lang="fr-FR" baseline="0" dirty="0" smtClean="0"/>
          </a:p>
          <a:p>
            <a:r>
              <a:rPr lang="fr-FR" baseline="0" dirty="0" smtClean="0"/>
              <a:t>Importance accordée aux enseignements par le biais de travaux de groupes, avec une organisation réglementée de la mise en commun</a:t>
            </a:r>
          </a:p>
          <a:p>
            <a:r>
              <a:rPr lang="fr-FR" baseline="0" dirty="0" smtClean="0"/>
              <a:t>Régulation quotidienne des prises de parole en classe: faire tourner la parole et ne pas la bloquer par une validation/invalidation systématique; exiger la « preuve » de ce qui est donné en réponse (comment tu le sais? Qu’est-ce qui prouve ce que tu dis? Justifie ta réponse) </a:t>
            </a:r>
            <a:endParaRPr lang="fr-FR" dirty="0"/>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8</a:t>
            </a:fld>
            <a:endParaRPr lang="fr-FR"/>
          </a:p>
        </p:txBody>
      </p:sp>
    </p:spTree>
    <p:extLst>
      <p:ext uri="{BB962C8B-B14F-4D97-AF65-F5344CB8AC3E}">
        <p14:creationId xmlns:p14="http://schemas.microsoft.com/office/powerpoint/2010/main" val="28239141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Cf</a:t>
            </a:r>
            <a:r>
              <a:rPr lang="fr-FR" dirty="0" smtClean="0"/>
              <a:t> site ICEM 34,</a:t>
            </a:r>
            <a:r>
              <a:rPr lang="fr-FR" baseline="0" dirty="0" smtClean="0"/>
              <a:t> travail des collègues de l’école Jouhaux de Villeurbanne, vidéos « messages clairs » et divers conseils de régulation de la vie de l’école et de la classe:   </a:t>
            </a:r>
            <a:r>
              <a:rPr lang="fr-FR" dirty="0" smtClean="0"/>
              <a:t>http://www.icem34.fr/ressources/classe-cooperative/les-messages-clairs/312-les-conflits-pour-grandir</a:t>
            </a:r>
          </a:p>
          <a:p>
            <a:r>
              <a:rPr lang="fr-FR" dirty="0" smtClean="0"/>
              <a:t>Aussi sur You Tube </a:t>
            </a:r>
            <a:endParaRPr lang="fr-FR" dirty="0"/>
          </a:p>
        </p:txBody>
      </p:sp>
      <p:sp>
        <p:nvSpPr>
          <p:cNvPr id="4" name="Espace réservé du numéro de diapositive 3"/>
          <p:cNvSpPr>
            <a:spLocks noGrp="1"/>
          </p:cNvSpPr>
          <p:nvPr>
            <p:ph type="sldNum" sz="quarter" idx="10"/>
          </p:nvPr>
        </p:nvSpPr>
        <p:spPr/>
        <p:txBody>
          <a:bodyPr/>
          <a:lstStyle/>
          <a:p>
            <a:fld id="{92E6072F-4734-48D1-A45B-E88E36E008FA}" type="slidenum">
              <a:rPr lang="fr-FR" smtClean="0"/>
              <a:t>9</a:t>
            </a:fld>
            <a:endParaRPr lang="fr-FR"/>
          </a:p>
        </p:txBody>
      </p:sp>
    </p:spTree>
    <p:extLst>
      <p:ext uri="{BB962C8B-B14F-4D97-AF65-F5344CB8AC3E}">
        <p14:creationId xmlns:p14="http://schemas.microsoft.com/office/powerpoint/2010/main" val="2480935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95188277-040D-42C7-818D-4CAC2B4B777C}" type="datetimeFigureOut">
              <a:rPr lang="fr-FR" smtClean="0"/>
              <a:t>06/04/2017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20DA96-30C4-4833-AF84-DC196B7B156A}" type="slidenum">
              <a:rPr lang="fr-FR" smtClean="0"/>
              <a:t>‹N°›</a:t>
            </a:fld>
            <a:endParaRPr lang="fr-FR"/>
          </a:p>
        </p:txBody>
      </p:sp>
    </p:spTree>
    <p:extLst>
      <p:ext uri="{BB962C8B-B14F-4D97-AF65-F5344CB8AC3E}">
        <p14:creationId xmlns:p14="http://schemas.microsoft.com/office/powerpoint/2010/main" val="489052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188277-040D-42C7-818D-4CAC2B4B777C}" type="datetimeFigureOut">
              <a:rPr lang="fr-FR" smtClean="0"/>
              <a:t>06/04/2017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20DA96-30C4-4833-AF84-DC196B7B156A}" type="slidenum">
              <a:rPr lang="fr-FR" smtClean="0"/>
              <a:t>‹N°›</a:t>
            </a:fld>
            <a:endParaRPr lang="fr-FR"/>
          </a:p>
        </p:txBody>
      </p:sp>
    </p:spTree>
    <p:extLst>
      <p:ext uri="{BB962C8B-B14F-4D97-AF65-F5344CB8AC3E}">
        <p14:creationId xmlns:p14="http://schemas.microsoft.com/office/powerpoint/2010/main" val="324391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188277-040D-42C7-818D-4CAC2B4B777C}" type="datetimeFigureOut">
              <a:rPr lang="fr-FR" smtClean="0"/>
              <a:t>06/04/2017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20DA96-30C4-4833-AF84-DC196B7B156A}" type="slidenum">
              <a:rPr lang="fr-FR" smtClean="0"/>
              <a:t>‹N°›</a:t>
            </a:fld>
            <a:endParaRPr lang="fr-FR"/>
          </a:p>
        </p:txBody>
      </p:sp>
    </p:spTree>
    <p:extLst>
      <p:ext uri="{BB962C8B-B14F-4D97-AF65-F5344CB8AC3E}">
        <p14:creationId xmlns:p14="http://schemas.microsoft.com/office/powerpoint/2010/main" val="1318088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5188277-040D-42C7-818D-4CAC2B4B777C}" type="datetimeFigureOut">
              <a:rPr lang="fr-FR" smtClean="0"/>
              <a:t>06/04/2017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20DA96-30C4-4833-AF84-DC196B7B156A}" type="slidenum">
              <a:rPr lang="fr-FR" smtClean="0"/>
              <a:t>‹N°›</a:t>
            </a:fld>
            <a:endParaRPr lang="fr-FR"/>
          </a:p>
        </p:txBody>
      </p:sp>
    </p:spTree>
    <p:extLst>
      <p:ext uri="{BB962C8B-B14F-4D97-AF65-F5344CB8AC3E}">
        <p14:creationId xmlns:p14="http://schemas.microsoft.com/office/powerpoint/2010/main" val="204647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95188277-040D-42C7-818D-4CAC2B4B777C}" type="datetimeFigureOut">
              <a:rPr lang="fr-FR" smtClean="0"/>
              <a:t>06/04/2017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D20DA96-30C4-4833-AF84-DC196B7B156A}" type="slidenum">
              <a:rPr lang="fr-FR" smtClean="0"/>
              <a:t>‹N°›</a:t>
            </a:fld>
            <a:endParaRPr lang="fr-FR"/>
          </a:p>
        </p:txBody>
      </p:sp>
    </p:spTree>
    <p:extLst>
      <p:ext uri="{BB962C8B-B14F-4D97-AF65-F5344CB8AC3E}">
        <p14:creationId xmlns:p14="http://schemas.microsoft.com/office/powerpoint/2010/main" val="312944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5188277-040D-42C7-818D-4CAC2B4B777C}" type="datetimeFigureOut">
              <a:rPr lang="fr-FR" smtClean="0"/>
              <a:t>06/04/2017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20DA96-30C4-4833-AF84-DC196B7B156A}" type="slidenum">
              <a:rPr lang="fr-FR" smtClean="0"/>
              <a:t>‹N°›</a:t>
            </a:fld>
            <a:endParaRPr lang="fr-FR"/>
          </a:p>
        </p:txBody>
      </p:sp>
    </p:spTree>
    <p:extLst>
      <p:ext uri="{BB962C8B-B14F-4D97-AF65-F5344CB8AC3E}">
        <p14:creationId xmlns:p14="http://schemas.microsoft.com/office/powerpoint/2010/main" val="2867275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5188277-040D-42C7-818D-4CAC2B4B777C}" type="datetimeFigureOut">
              <a:rPr lang="fr-FR" smtClean="0"/>
              <a:t>06/04/2017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D20DA96-30C4-4833-AF84-DC196B7B156A}" type="slidenum">
              <a:rPr lang="fr-FR" smtClean="0"/>
              <a:t>‹N°›</a:t>
            </a:fld>
            <a:endParaRPr lang="fr-FR"/>
          </a:p>
        </p:txBody>
      </p:sp>
    </p:spTree>
    <p:extLst>
      <p:ext uri="{BB962C8B-B14F-4D97-AF65-F5344CB8AC3E}">
        <p14:creationId xmlns:p14="http://schemas.microsoft.com/office/powerpoint/2010/main" val="2611332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95188277-040D-42C7-818D-4CAC2B4B777C}" type="datetimeFigureOut">
              <a:rPr lang="fr-FR" smtClean="0"/>
              <a:t>06/04/2017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D20DA96-30C4-4833-AF84-DC196B7B156A}" type="slidenum">
              <a:rPr lang="fr-FR" smtClean="0"/>
              <a:t>‹N°›</a:t>
            </a:fld>
            <a:endParaRPr lang="fr-FR"/>
          </a:p>
        </p:txBody>
      </p:sp>
    </p:spTree>
    <p:extLst>
      <p:ext uri="{BB962C8B-B14F-4D97-AF65-F5344CB8AC3E}">
        <p14:creationId xmlns:p14="http://schemas.microsoft.com/office/powerpoint/2010/main" val="1538121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5188277-040D-42C7-818D-4CAC2B4B777C}" type="datetimeFigureOut">
              <a:rPr lang="fr-FR" smtClean="0"/>
              <a:t>06/04/2017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D20DA96-30C4-4833-AF84-DC196B7B156A}" type="slidenum">
              <a:rPr lang="fr-FR" smtClean="0"/>
              <a:t>‹N°›</a:t>
            </a:fld>
            <a:endParaRPr lang="fr-FR"/>
          </a:p>
        </p:txBody>
      </p:sp>
    </p:spTree>
    <p:extLst>
      <p:ext uri="{BB962C8B-B14F-4D97-AF65-F5344CB8AC3E}">
        <p14:creationId xmlns:p14="http://schemas.microsoft.com/office/powerpoint/2010/main" val="23012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5188277-040D-42C7-818D-4CAC2B4B777C}" type="datetimeFigureOut">
              <a:rPr lang="fr-FR" smtClean="0"/>
              <a:t>06/04/2017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20DA96-30C4-4833-AF84-DC196B7B156A}" type="slidenum">
              <a:rPr lang="fr-FR" smtClean="0"/>
              <a:t>‹N°›</a:t>
            </a:fld>
            <a:endParaRPr lang="fr-FR"/>
          </a:p>
        </p:txBody>
      </p:sp>
    </p:spTree>
    <p:extLst>
      <p:ext uri="{BB962C8B-B14F-4D97-AF65-F5344CB8AC3E}">
        <p14:creationId xmlns:p14="http://schemas.microsoft.com/office/powerpoint/2010/main" val="1330443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95188277-040D-42C7-818D-4CAC2B4B777C}" type="datetimeFigureOut">
              <a:rPr lang="fr-FR" smtClean="0"/>
              <a:t>06/04/2017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D20DA96-30C4-4833-AF84-DC196B7B156A}" type="slidenum">
              <a:rPr lang="fr-FR" smtClean="0"/>
              <a:t>‹N°›</a:t>
            </a:fld>
            <a:endParaRPr lang="fr-FR"/>
          </a:p>
        </p:txBody>
      </p:sp>
    </p:spTree>
    <p:extLst>
      <p:ext uri="{BB962C8B-B14F-4D97-AF65-F5344CB8AC3E}">
        <p14:creationId xmlns:p14="http://schemas.microsoft.com/office/powerpoint/2010/main" val="4172504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188277-040D-42C7-818D-4CAC2B4B777C}" type="datetimeFigureOut">
              <a:rPr lang="fr-FR" smtClean="0"/>
              <a:t>06/04/2017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20DA96-30C4-4833-AF84-DC196B7B156A}" type="slidenum">
              <a:rPr lang="fr-FR" smtClean="0"/>
              <a:t>‹N°›</a:t>
            </a:fld>
            <a:endParaRPr lang="fr-FR"/>
          </a:p>
        </p:txBody>
      </p:sp>
    </p:spTree>
    <p:extLst>
      <p:ext uri="{BB962C8B-B14F-4D97-AF65-F5344CB8AC3E}">
        <p14:creationId xmlns:p14="http://schemas.microsoft.com/office/powerpoint/2010/main" val="588001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1814020"/>
          </a:xfrm>
        </p:spPr>
        <p:txBody>
          <a:bodyPr/>
          <a:lstStyle/>
          <a:p>
            <a:r>
              <a:rPr lang="fr-FR" b="1" dirty="0" smtClean="0">
                <a:solidFill>
                  <a:schemeClr val="accent5">
                    <a:lumMod val="50000"/>
                  </a:schemeClr>
                </a:solidFill>
              </a:rPr>
              <a:t>L’oral: les enjeux</a:t>
            </a:r>
            <a:endParaRPr lang="fr-FR" b="1" dirty="0">
              <a:solidFill>
                <a:schemeClr val="accent5">
                  <a:lumMod val="50000"/>
                </a:schemeClr>
              </a:solidFill>
            </a:endParaRPr>
          </a:p>
        </p:txBody>
      </p:sp>
      <p:sp>
        <p:nvSpPr>
          <p:cNvPr id="3" name="Sous-titre 2"/>
          <p:cNvSpPr>
            <a:spLocks noGrp="1"/>
          </p:cNvSpPr>
          <p:nvPr>
            <p:ph type="subTitle" idx="1"/>
          </p:nvPr>
        </p:nvSpPr>
        <p:spPr/>
        <p:txBody>
          <a:bodyPr/>
          <a:lstStyle/>
          <a:p>
            <a:endParaRPr lang="fr-FR" dirty="0" smtClean="0"/>
          </a:p>
          <a:p>
            <a:r>
              <a:rPr lang="fr-FR" dirty="0" smtClean="0">
                <a:solidFill>
                  <a:schemeClr val="accent5"/>
                </a:solidFill>
              </a:rPr>
              <a:t>L’oral dans les situations d’apprentissage aux Cycle 2 et cycle 3</a:t>
            </a:r>
          </a:p>
          <a:p>
            <a:r>
              <a:rPr lang="fr-FR" dirty="0" smtClean="0">
                <a:solidFill>
                  <a:schemeClr val="accent5"/>
                </a:solidFill>
              </a:rPr>
              <a:t>Programmes 2016</a:t>
            </a:r>
            <a:endParaRPr lang="fr-FR" dirty="0">
              <a:solidFill>
                <a:schemeClr val="accent5"/>
              </a:solidFill>
            </a:endParaRPr>
          </a:p>
        </p:txBody>
      </p:sp>
    </p:spTree>
    <p:extLst>
      <p:ext uri="{BB962C8B-B14F-4D97-AF65-F5344CB8AC3E}">
        <p14:creationId xmlns:p14="http://schemas.microsoft.com/office/powerpoint/2010/main" val="2792717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870117"/>
          </a:xfrm>
        </p:spPr>
        <p:txBody>
          <a:bodyPr/>
          <a:lstStyle/>
          <a:p>
            <a:pPr algn="ctr"/>
            <a:r>
              <a:rPr lang="fr-FR" b="1" dirty="0" smtClean="0">
                <a:solidFill>
                  <a:srgbClr val="0070C0"/>
                </a:solidFill>
              </a:rPr>
              <a:t>LANGAGE ORAL / DOMAINE 4</a:t>
            </a:r>
            <a:endParaRPr lang="fr-FR" dirty="0"/>
          </a:p>
        </p:txBody>
      </p:sp>
      <p:sp>
        <p:nvSpPr>
          <p:cNvPr id="3" name="Espace réservé du contenu 2"/>
          <p:cNvSpPr>
            <a:spLocks noGrp="1"/>
          </p:cNvSpPr>
          <p:nvPr>
            <p:ph idx="1"/>
          </p:nvPr>
        </p:nvSpPr>
        <p:spPr>
          <a:xfrm>
            <a:off x="0" y="870116"/>
            <a:ext cx="12192000" cy="5987883"/>
          </a:xfrm>
        </p:spPr>
        <p:txBody>
          <a:bodyPr>
            <a:normAutofit/>
          </a:bodyPr>
          <a:lstStyle/>
          <a:p>
            <a:r>
              <a:rPr lang="fr-FR" sz="4800" dirty="0" smtClean="0">
                <a:solidFill>
                  <a:srgbClr val="7030A0"/>
                </a:solidFill>
              </a:rPr>
              <a:t>L’élève sait mener une </a:t>
            </a:r>
            <a:r>
              <a:rPr lang="fr-FR" sz="4800" b="1" dirty="0" smtClean="0">
                <a:solidFill>
                  <a:srgbClr val="7030A0"/>
                </a:solidFill>
              </a:rPr>
              <a:t>démarche d’investigation</a:t>
            </a:r>
            <a:r>
              <a:rPr lang="fr-FR" sz="4800" dirty="0" smtClean="0">
                <a:solidFill>
                  <a:srgbClr val="7030A0"/>
                </a:solidFill>
              </a:rPr>
              <a:t>.</a:t>
            </a:r>
          </a:p>
          <a:p>
            <a:r>
              <a:rPr lang="fr-FR" sz="4800" dirty="0" smtClean="0">
                <a:solidFill>
                  <a:srgbClr val="0070C0"/>
                </a:solidFill>
              </a:rPr>
              <a:t>Il </a:t>
            </a:r>
            <a:r>
              <a:rPr lang="fr-FR" sz="4800" b="1" dirty="0" smtClean="0">
                <a:solidFill>
                  <a:srgbClr val="0070C0"/>
                </a:solidFill>
              </a:rPr>
              <a:t>décrit et questionne </a:t>
            </a:r>
            <a:r>
              <a:rPr lang="fr-FR" sz="4800" dirty="0" smtClean="0">
                <a:solidFill>
                  <a:srgbClr val="0070C0"/>
                </a:solidFill>
              </a:rPr>
              <a:t>ses observations</a:t>
            </a:r>
          </a:p>
          <a:p>
            <a:r>
              <a:rPr lang="fr-FR" sz="4800" dirty="0" smtClean="0">
                <a:solidFill>
                  <a:srgbClr val="7030A0"/>
                </a:solidFill>
              </a:rPr>
              <a:t>Il </a:t>
            </a:r>
            <a:r>
              <a:rPr lang="fr-FR" sz="4800" b="1" dirty="0" smtClean="0">
                <a:solidFill>
                  <a:srgbClr val="7030A0"/>
                </a:solidFill>
              </a:rPr>
              <a:t>formule</a:t>
            </a:r>
            <a:r>
              <a:rPr lang="fr-FR" sz="4800" dirty="0" smtClean="0">
                <a:solidFill>
                  <a:srgbClr val="7030A0"/>
                </a:solidFill>
              </a:rPr>
              <a:t> des hypothèses</a:t>
            </a:r>
          </a:p>
          <a:p>
            <a:r>
              <a:rPr lang="fr-FR" sz="4800" dirty="0" smtClean="0">
                <a:solidFill>
                  <a:srgbClr val="0070C0"/>
                </a:solidFill>
              </a:rPr>
              <a:t>Il analyse, argumente, mène différents types de </a:t>
            </a:r>
            <a:r>
              <a:rPr lang="fr-FR" sz="4800" b="1" dirty="0" smtClean="0">
                <a:solidFill>
                  <a:srgbClr val="0070C0"/>
                </a:solidFill>
              </a:rPr>
              <a:t>raisonnements</a:t>
            </a:r>
            <a:r>
              <a:rPr lang="fr-FR" sz="4800" dirty="0" smtClean="0">
                <a:solidFill>
                  <a:srgbClr val="0070C0"/>
                </a:solidFill>
              </a:rPr>
              <a:t> (par analogie, déduction logique…)</a:t>
            </a:r>
          </a:p>
          <a:p>
            <a:r>
              <a:rPr lang="fr-FR" sz="4800" dirty="0" smtClean="0">
                <a:solidFill>
                  <a:srgbClr val="7030A0"/>
                </a:solidFill>
              </a:rPr>
              <a:t>Il rend compte de sa </a:t>
            </a:r>
            <a:r>
              <a:rPr lang="fr-FR" sz="4800" b="1" dirty="0" smtClean="0">
                <a:solidFill>
                  <a:srgbClr val="7030A0"/>
                </a:solidFill>
              </a:rPr>
              <a:t>démarche</a:t>
            </a:r>
            <a:endParaRPr lang="fr-FR" sz="4800" b="1" dirty="0">
              <a:solidFill>
                <a:srgbClr val="7030A0"/>
              </a:solidFill>
            </a:endParaRPr>
          </a:p>
        </p:txBody>
      </p:sp>
    </p:spTree>
    <p:extLst>
      <p:ext uri="{BB962C8B-B14F-4D97-AF65-F5344CB8AC3E}">
        <p14:creationId xmlns:p14="http://schemas.microsoft.com/office/powerpoint/2010/main" val="33091544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773864"/>
          </a:xfrm>
        </p:spPr>
        <p:txBody>
          <a:bodyPr/>
          <a:lstStyle/>
          <a:p>
            <a:pPr algn="ctr"/>
            <a:r>
              <a:rPr lang="fr-FR" b="1" dirty="0" smtClean="0">
                <a:solidFill>
                  <a:srgbClr val="0070C0"/>
                </a:solidFill>
              </a:rPr>
              <a:t>LANGAGE ORAL / DOMAINE 5</a:t>
            </a:r>
            <a:endParaRPr lang="fr-FR" dirty="0"/>
          </a:p>
        </p:txBody>
      </p:sp>
      <p:sp>
        <p:nvSpPr>
          <p:cNvPr id="3" name="Espace réservé du contenu 2"/>
          <p:cNvSpPr>
            <a:spLocks noGrp="1"/>
          </p:cNvSpPr>
          <p:nvPr>
            <p:ph idx="1"/>
          </p:nvPr>
        </p:nvSpPr>
        <p:spPr>
          <a:xfrm>
            <a:off x="0" y="773864"/>
            <a:ext cx="12192000" cy="6084135"/>
          </a:xfrm>
        </p:spPr>
        <p:txBody>
          <a:bodyPr>
            <a:normAutofit lnSpcReduction="10000"/>
          </a:bodyPr>
          <a:lstStyle/>
          <a:p>
            <a:r>
              <a:rPr lang="fr-FR" sz="4400" dirty="0" smtClean="0">
                <a:solidFill>
                  <a:srgbClr val="7030A0"/>
                </a:solidFill>
              </a:rPr>
              <a:t>L’élève </a:t>
            </a:r>
            <a:r>
              <a:rPr lang="fr-FR" sz="4400" b="1" dirty="0" smtClean="0">
                <a:solidFill>
                  <a:srgbClr val="7030A0"/>
                </a:solidFill>
              </a:rPr>
              <a:t>exprime</a:t>
            </a:r>
            <a:r>
              <a:rPr lang="fr-FR" sz="4400" dirty="0" smtClean="0">
                <a:solidFill>
                  <a:srgbClr val="7030A0"/>
                </a:solidFill>
              </a:rPr>
              <a:t> à l’écrit et à l’oral ce qu’il </a:t>
            </a:r>
            <a:r>
              <a:rPr lang="fr-FR" sz="4400" b="1" dirty="0" smtClean="0">
                <a:solidFill>
                  <a:srgbClr val="7030A0"/>
                </a:solidFill>
              </a:rPr>
              <a:t>ressent</a:t>
            </a:r>
            <a:r>
              <a:rPr lang="fr-FR" sz="4400" dirty="0" smtClean="0">
                <a:solidFill>
                  <a:srgbClr val="7030A0"/>
                </a:solidFill>
              </a:rPr>
              <a:t> face à une œuvre littéraire ou artistique</a:t>
            </a:r>
          </a:p>
          <a:p>
            <a:r>
              <a:rPr lang="fr-FR" sz="4400" dirty="0" smtClean="0">
                <a:solidFill>
                  <a:srgbClr val="0070C0"/>
                </a:solidFill>
              </a:rPr>
              <a:t>Il </a:t>
            </a:r>
            <a:r>
              <a:rPr lang="fr-FR" sz="4400" b="1" dirty="0" smtClean="0">
                <a:solidFill>
                  <a:srgbClr val="0070C0"/>
                </a:solidFill>
              </a:rPr>
              <a:t>étaye ses analyses et les jugements </a:t>
            </a:r>
            <a:r>
              <a:rPr lang="fr-FR" sz="4400" dirty="0" smtClean="0">
                <a:solidFill>
                  <a:srgbClr val="0070C0"/>
                </a:solidFill>
              </a:rPr>
              <a:t>qu’il porte sur l’œuvre</a:t>
            </a:r>
          </a:p>
          <a:p>
            <a:r>
              <a:rPr lang="fr-FR" sz="4400" dirty="0" smtClean="0">
                <a:solidFill>
                  <a:srgbClr val="7030A0"/>
                </a:solidFill>
              </a:rPr>
              <a:t>Il </a:t>
            </a:r>
            <a:r>
              <a:rPr lang="fr-FR" sz="4400" b="1" dirty="0" smtClean="0">
                <a:solidFill>
                  <a:srgbClr val="7030A0"/>
                </a:solidFill>
              </a:rPr>
              <a:t>formule des hypothèses </a:t>
            </a:r>
            <a:r>
              <a:rPr lang="fr-FR" sz="4400" dirty="0" smtClean="0">
                <a:solidFill>
                  <a:srgbClr val="7030A0"/>
                </a:solidFill>
              </a:rPr>
              <a:t>sur ses significations </a:t>
            </a:r>
          </a:p>
          <a:p>
            <a:r>
              <a:rPr lang="fr-FR" sz="4400" dirty="0">
                <a:solidFill>
                  <a:srgbClr val="0070C0"/>
                </a:solidFill>
              </a:rPr>
              <a:t>e</a:t>
            </a:r>
            <a:r>
              <a:rPr lang="fr-FR" sz="4400" dirty="0" smtClean="0">
                <a:solidFill>
                  <a:srgbClr val="0070C0"/>
                </a:solidFill>
              </a:rPr>
              <a:t>t en propose une </a:t>
            </a:r>
            <a:r>
              <a:rPr lang="fr-FR" sz="4400" b="1" dirty="0" smtClean="0">
                <a:solidFill>
                  <a:srgbClr val="0070C0"/>
                </a:solidFill>
              </a:rPr>
              <a:t>interprétation</a:t>
            </a:r>
            <a:r>
              <a:rPr lang="fr-FR" sz="4400" dirty="0" smtClean="0">
                <a:solidFill>
                  <a:srgbClr val="0070C0"/>
                </a:solidFill>
              </a:rPr>
              <a:t> en s’appuyant notamment sur ses aspect formels et esthétiques</a:t>
            </a:r>
          </a:p>
          <a:p>
            <a:r>
              <a:rPr lang="fr-FR" sz="4400" dirty="0">
                <a:solidFill>
                  <a:srgbClr val="7030A0"/>
                </a:solidFill>
              </a:rPr>
              <a:t>I</a:t>
            </a:r>
            <a:r>
              <a:rPr lang="fr-FR" sz="4400" dirty="0" smtClean="0">
                <a:solidFill>
                  <a:srgbClr val="7030A0"/>
                </a:solidFill>
              </a:rPr>
              <a:t>l </a:t>
            </a:r>
            <a:r>
              <a:rPr lang="fr-FR" sz="4400" b="1" dirty="0" smtClean="0">
                <a:solidFill>
                  <a:srgbClr val="7030A0"/>
                </a:solidFill>
              </a:rPr>
              <a:t>justifie </a:t>
            </a:r>
            <a:r>
              <a:rPr lang="fr-FR" sz="4400" dirty="0" smtClean="0">
                <a:solidFill>
                  <a:srgbClr val="7030A0"/>
                </a:solidFill>
              </a:rPr>
              <a:t>ses intensions et ses </a:t>
            </a:r>
            <a:r>
              <a:rPr lang="fr-FR" sz="4400" b="1" dirty="0" smtClean="0">
                <a:solidFill>
                  <a:srgbClr val="7030A0"/>
                </a:solidFill>
              </a:rPr>
              <a:t>choix expressifs</a:t>
            </a:r>
            <a:r>
              <a:rPr lang="fr-FR" sz="4400" dirty="0" smtClean="0">
                <a:solidFill>
                  <a:srgbClr val="7030A0"/>
                </a:solidFill>
              </a:rPr>
              <a:t>, en s’appuyant sur quelques notions d’analyse des œuvres</a:t>
            </a:r>
            <a:endParaRPr lang="fr-FR" sz="4400" dirty="0">
              <a:solidFill>
                <a:srgbClr val="7030A0"/>
              </a:solidFill>
            </a:endParaRPr>
          </a:p>
        </p:txBody>
      </p:sp>
    </p:spTree>
    <p:extLst>
      <p:ext uri="{BB962C8B-B14F-4D97-AF65-F5344CB8AC3E}">
        <p14:creationId xmlns:p14="http://schemas.microsoft.com/office/powerpoint/2010/main" val="3625712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3"/>
          <a:stretch>
            <a:fillRect/>
          </a:stretch>
        </p:blipFill>
        <p:spPr>
          <a:xfrm>
            <a:off x="1666875" y="95250"/>
            <a:ext cx="8858250" cy="6667500"/>
          </a:xfrm>
          <a:prstGeom prst="rect">
            <a:avLst/>
          </a:prstGeom>
        </p:spPr>
      </p:pic>
    </p:spTree>
    <p:extLst>
      <p:ext uri="{BB962C8B-B14F-4D97-AF65-F5344CB8AC3E}">
        <p14:creationId xmlns:p14="http://schemas.microsoft.com/office/powerpoint/2010/main" val="2743879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150884"/>
          </a:xfrm>
        </p:spPr>
        <p:txBody>
          <a:bodyPr>
            <a:normAutofit fontScale="90000"/>
          </a:bodyPr>
          <a:lstStyle/>
          <a:p>
            <a:pPr algn="ctr"/>
            <a:r>
              <a:rPr lang="fr-FR" sz="4900" b="1" dirty="0">
                <a:solidFill>
                  <a:srgbClr val="7030A0"/>
                </a:solidFill>
              </a:rPr>
              <a:t>Boites à outils : un exemple en arts visuels</a:t>
            </a:r>
            <a:r>
              <a:rPr lang="fr-FR" dirty="0"/>
              <a:t/>
            </a:r>
            <a:br>
              <a:rPr lang="fr-FR" dirty="0"/>
            </a:br>
            <a:endParaRPr lang="fr-FR" dirty="0"/>
          </a:p>
        </p:txBody>
      </p:sp>
      <p:sp>
        <p:nvSpPr>
          <p:cNvPr id="3" name="Espace réservé du contenu 2"/>
          <p:cNvSpPr>
            <a:spLocks noGrp="1"/>
          </p:cNvSpPr>
          <p:nvPr>
            <p:ph idx="1"/>
          </p:nvPr>
        </p:nvSpPr>
        <p:spPr>
          <a:xfrm>
            <a:off x="-1" y="1308538"/>
            <a:ext cx="12192001" cy="5549461"/>
          </a:xfrm>
        </p:spPr>
        <p:txBody>
          <a:bodyPr>
            <a:noAutofit/>
          </a:bodyPr>
          <a:lstStyle/>
          <a:p>
            <a:pPr marL="0" indent="0">
              <a:buNone/>
            </a:pPr>
            <a:r>
              <a:rPr lang="fr-FR" sz="4400" dirty="0" smtClean="0"/>
              <a:t>• </a:t>
            </a:r>
            <a:r>
              <a:rPr lang="fr-FR" sz="4400" b="1" dirty="0">
                <a:solidFill>
                  <a:srgbClr val="7030A0"/>
                </a:solidFill>
              </a:rPr>
              <a:t>COULEUR</a:t>
            </a:r>
          </a:p>
          <a:p>
            <a:pPr marL="0" indent="0">
              <a:buNone/>
            </a:pPr>
            <a:r>
              <a:rPr lang="fr-FR" sz="4400" dirty="0"/>
              <a:t>• </a:t>
            </a:r>
            <a:r>
              <a:rPr lang="fr-FR" sz="4400" b="1" dirty="0">
                <a:solidFill>
                  <a:srgbClr val="7030A0"/>
                </a:solidFill>
              </a:rPr>
              <a:t>ESPACE</a:t>
            </a:r>
            <a:r>
              <a:rPr lang="fr-FR" sz="4400" dirty="0"/>
              <a:t> : composition, largeur, profondeur, </a:t>
            </a:r>
            <a:r>
              <a:rPr lang="fr-FR" sz="4400" dirty="0" smtClean="0"/>
              <a:t>cadrage, échelle </a:t>
            </a:r>
            <a:r>
              <a:rPr lang="fr-FR" sz="4400" dirty="0"/>
              <a:t>du plan…</a:t>
            </a:r>
          </a:p>
          <a:p>
            <a:pPr marL="0" indent="0">
              <a:buNone/>
            </a:pPr>
            <a:r>
              <a:rPr lang="fr-FR" sz="4400" dirty="0"/>
              <a:t>• </a:t>
            </a:r>
            <a:r>
              <a:rPr lang="fr-FR" sz="4400" b="1" dirty="0">
                <a:solidFill>
                  <a:srgbClr val="7030A0"/>
                </a:solidFill>
              </a:rPr>
              <a:t>LUMIÈRE</a:t>
            </a:r>
            <a:r>
              <a:rPr lang="fr-FR" sz="4400" dirty="0"/>
              <a:t> : valeurs, contre-jour, contrastes…</a:t>
            </a:r>
          </a:p>
          <a:p>
            <a:pPr marL="0" indent="0">
              <a:buNone/>
            </a:pPr>
            <a:r>
              <a:rPr lang="fr-FR" sz="4400" dirty="0"/>
              <a:t>• </a:t>
            </a:r>
            <a:r>
              <a:rPr lang="fr-FR" sz="4400" b="1" dirty="0">
                <a:solidFill>
                  <a:srgbClr val="7030A0"/>
                </a:solidFill>
              </a:rPr>
              <a:t>GESTE </a:t>
            </a:r>
            <a:r>
              <a:rPr lang="fr-FR" sz="4400" dirty="0"/>
              <a:t>: posé, étalé, écrasé, projeté…</a:t>
            </a:r>
          </a:p>
          <a:p>
            <a:pPr marL="0" indent="0">
              <a:buNone/>
            </a:pPr>
            <a:r>
              <a:rPr lang="fr-FR" sz="4400" dirty="0"/>
              <a:t>• </a:t>
            </a:r>
            <a:r>
              <a:rPr lang="fr-FR" sz="4400" b="1" dirty="0">
                <a:solidFill>
                  <a:srgbClr val="7030A0"/>
                </a:solidFill>
              </a:rPr>
              <a:t>OUTIL</a:t>
            </a:r>
          </a:p>
          <a:p>
            <a:pPr marL="0" indent="0">
              <a:buNone/>
            </a:pPr>
            <a:r>
              <a:rPr lang="fr-FR" sz="4400" dirty="0"/>
              <a:t>• </a:t>
            </a:r>
            <a:r>
              <a:rPr lang="fr-FR" sz="4400" b="1" dirty="0">
                <a:solidFill>
                  <a:srgbClr val="7030A0"/>
                </a:solidFill>
              </a:rPr>
              <a:t>MATIÈRE : </a:t>
            </a:r>
            <a:r>
              <a:rPr lang="fr-FR" sz="4400" dirty="0"/>
              <a:t>Texture, matière, relief/lisse…</a:t>
            </a:r>
          </a:p>
          <a:p>
            <a:pPr marL="0" indent="0">
              <a:buNone/>
            </a:pPr>
            <a:r>
              <a:rPr lang="fr-FR" sz="4400" dirty="0"/>
              <a:t>• </a:t>
            </a:r>
            <a:r>
              <a:rPr lang="fr-FR" sz="4400" b="1" dirty="0">
                <a:solidFill>
                  <a:srgbClr val="7030A0"/>
                </a:solidFill>
              </a:rPr>
              <a:t>SUPPORT : </a:t>
            </a:r>
            <a:r>
              <a:rPr lang="fr-FR" sz="4400" dirty="0"/>
              <a:t>Matériau, formats, emplacement…</a:t>
            </a:r>
          </a:p>
        </p:txBody>
      </p:sp>
    </p:spTree>
    <p:extLst>
      <p:ext uri="{BB962C8B-B14F-4D97-AF65-F5344CB8AC3E}">
        <p14:creationId xmlns:p14="http://schemas.microsoft.com/office/powerpoint/2010/main" val="3805038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1277007"/>
          </a:xfrm>
        </p:spPr>
        <p:txBody>
          <a:bodyPr>
            <a:normAutofit fontScale="90000"/>
          </a:bodyPr>
          <a:lstStyle/>
          <a:p>
            <a:pPr algn="ctr"/>
            <a:r>
              <a:rPr lang="fr-FR" b="1" dirty="0">
                <a:solidFill>
                  <a:srgbClr val="7030A0"/>
                </a:solidFill>
              </a:rPr>
              <a:t>Lancer et outiller la parole </a:t>
            </a:r>
            <a:r>
              <a:rPr lang="fr-FR" dirty="0" smtClean="0"/>
              <a:t> </a:t>
            </a:r>
            <a:r>
              <a:rPr lang="fr-FR" dirty="0"/>
              <a:t/>
            </a:r>
            <a:br>
              <a:rPr lang="fr-FR" dirty="0"/>
            </a:br>
            <a:endParaRPr lang="fr-FR" dirty="0"/>
          </a:p>
        </p:txBody>
      </p:sp>
      <p:sp>
        <p:nvSpPr>
          <p:cNvPr id="3" name="Espace réservé du contenu 2"/>
          <p:cNvSpPr>
            <a:spLocks noGrp="1"/>
          </p:cNvSpPr>
          <p:nvPr>
            <p:ph idx="1"/>
          </p:nvPr>
        </p:nvSpPr>
        <p:spPr>
          <a:xfrm>
            <a:off x="0" y="1150882"/>
            <a:ext cx="12192000" cy="5707117"/>
          </a:xfrm>
        </p:spPr>
        <p:txBody>
          <a:bodyPr>
            <a:normAutofit/>
          </a:bodyPr>
          <a:lstStyle/>
          <a:p>
            <a:r>
              <a:rPr lang="fr-FR" sz="4800" dirty="0" smtClean="0"/>
              <a:t>La </a:t>
            </a:r>
            <a:r>
              <a:rPr lang="fr-FR" sz="4800" dirty="0"/>
              <a:t>consigne, les lanceurs, </a:t>
            </a:r>
            <a:r>
              <a:rPr lang="fr-FR" sz="4800" dirty="0" smtClean="0"/>
              <a:t>l’amorçage</a:t>
            </a:r>
          </a:p>
          <a:p>
            <a:pPr marL="0" indent="0">
              <a:buNone/>
            </a:pPr>
            <a:endParaRPr lang="fr-FR" sz="4800" dirty="0"/>
          </a:p>
          <a:p>
            <a:r>
              <a:rPr lang="fr-FR" sz="4800" dirty="0"/>
              <a:t>Des textes ressources, le </a:t>
            </a:r>
            <a:r>
              <a:rPr lang="fr-FR" sz="4800" dirty="0" smtClean="0"/>
              <a:t>nourrissage</a:t>
            </a:r>
          </a:p>
          <a:p>
            <a:pPr marL="0" indent="0">
              <a:buNone/>
            </a:pPr>
            <a:endParaRPr lang="fr-FR" sz="4800" dirty="0"/>
          </a:p>
          <a:p>
            <a:r>
              <a:rPr lang="fr-FR" sz="4800" dirty="0"/>
              <a:t>Des outils de germination, de collecte,</a:t>
            </a:r>
          </a:p>
          <a:p>
            <a:pPr marL="0" indent="0">
              <a:buNone/>
            </a:pPr>
            <a:r>
              <a:rPr lang="fr-FR" sz="4800" dirty="0"/>
              <a:t>et de </a:t>
            </a:r>
            <a:r>
              <a:rPr lang="fr-FR" sz="4800" dirty="0" smtClean="0"/>
              <a:t>rumination</a:t>
            </a:r>
          </a:p>
          <a:p>
            <a:pPr marL="0" indent="0" algn="r">
              <a:buNone/>
            </a:pPr>
            <a:r>
              <a:rPr lang="fr-FR" sz="1400" dirty="0"/>
              <a:t>J.C. </a:t>
            </a:r>
            <a:r>
              <a:rPr lang="fr-FR" sz="1400" dirty="0" err="1"/>
              <a:t>Chabanne</a:t>
            </a:r>
            <a:r>
              <a:rPr lang="fr-FR" sz="1400" dirty="0"/>
              <a:t> –LIRDEF</a:t>
            </a:r>
          </a:p>
        </p:txBody>
      </p:sp>
    </p:spTree>
    <p:extLst>
      <p:ext uri="{BB962C8B-B14F-4D97-AF65-F5344CB8AC3E}">
        <p14:creationId xmlns:p14="http://schemas.microsoft.com/office/powerpoint/2010/main" val="1063231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65125"/>
            <a:ext cx="12192000" cy="1325563"/>
          </a:xfrm>
        </p:spPr>
        <p:txBody>
          <a:bodyPr>
            <a:normAutofit/>
          </a:bodyPr>
          <a:lstStyle/>
          <a:p>
            <a:pPr algn="ctr"/>
            <a:r>
              <a:rPr lang="fr-FR" b="1" dirty="0">
                <a:solidFill>
                  <a:srgbClr val="7030A0"/>
                </a:solidFill>
              </a:rPr>
              <a:t>Q</a:t>
            </a:r>
            <a:r>
              <a:rPr lang="fr-FR" b="1" dirty="0" smtClean="0">
                <a:solidFill>
                  <a:srgbClr val="7030A0"/>
                </a:solidFill>
              </a:rPr>
              <a:t>uelle parole pour </a:t>
            </a:r>
            <a:r>
              <a:rPr lang="fr-FR" b="1" dirty="0">
                <a:solidFill>
                  <a:srgbClr val="7030A0"/>
                </a:solidFill>
              </a:rPr>
              <a:t>appeler la parole ?</a:t>
            </a:r>
            <a:br>
              <a:rPr lang="fr-FR" b="1" dirty="0">
                <a:solidFill>
                  <a:srgbClr val="7030A0"/>
                </a:solidFill>
              </a:rPr>
            </a:br>
            <a:r>
              <a:rPr lang="fr-FR" b="1" dirty="0">
                <a:solidFill>
                  <a:srgbClr val="7030A0"/>
                </a:solidFill>
              </a:rPr>
              <a:t>La consigne</a:t>
            </a:r>
          </a:p>
        </p:txBody>
      </p:sp>
      <p:sp>
        <p:nvSpPr>
          <p:cNvPr id="3" name="Espace réservé du contenu 2"/>
          <p:cNvSpPr>
            <a:spLocks noGrp="1"/>
          </p:cNvSpPr>
          <p:nvPr>
            <p:ph idx="1"/>
          </p:nvPr>
        </p:nvSpPr>
        <p:spPr>
          <a:xfrm>
            <a:off x="0" y="1813034"/>
            <a:ext cx="12192000" cy="5044966"/>
          </a:xfrm>
        </p:spPr>
        <p:txBody>
          <a:bodyPr>
            <a:normAutofit/>
          </a:bodyPr>
          <a:lstStyle/>
          <a:p>
            <a:pPr marL="0" indent="0">
              <a:buNone/>
            </a:pPr>
            <a:r>
              <a:rPr lang="fr-FR" sz="5400" dirty="0" smtClean="0"/>
              <a:t>En </a:t>
            </a:r>
            <a:r>
              <a:rPr lang="fr-FR" sz="5400" dirty="0"/>
              <a:t>dire le moins possible, est-ce possible </a:t>
            </a:r>
            <a:r>
              <a:rPr lang="fr-FR" sz="5400" dirty="0" smtClean="0"/>
              <a:t>?</a:t>
            </a:r>
          </a:p>
          <a:p>
            <a:pPr marL="0" indent="0">
              <a:buNone/>
            </a:pPr>
            <a:endParaRPr lang="fr-FR" sz="5400" dirty="0"/>
          </a:p>
          <a:p>
            <a:pPr marL="0" indent="0">
              <a:buNone/>
            </a:pPr>
            <a:r>
              <a:rPr lang="fr-FR" sz="5400" dirty="0">
                <a:solidFill>
                  <a:srgbClr val="7030A0"/>
                </a:solidFill>
              </a:rPr>
              <a:t>• Dites ce que vous voulez</a:t>
            </a:r>
          </a:p>
          <a:p>
            <a:pPr marL="0" indent="0">
              <a:buNone/>
            </a:pPr>
            <a:r>
              <a:rPr lang="fr-FR" sz="5400" dirty="0">
                <a:solidFill>
                  <a:srgbClr val="7030A0"/>
                </a:solidFill>
              </a:rPr>
              <a:t>• Faites comme vous </a:t>
            </a:r>
            <a:r>
              <a:rPr lang="fr-FR" sz="5400" dirty="0" smtClean="0">
                <a:solidFill>
                  <a:srgbClr val="7030A0"/>
                </a:solidFill>
              </a:rPr>
              <a:t>voulez</a:t>
            </a:r>
          </a:p>
          <a:p>
            <a:pPr marL="0" indent="0" algn="r">
              <a:buNone/>
            </a:pPr>
            <a:r>
              <a:rPr lang="fr-FR" sz="1400" dirty="0"/>
              <a:t>J.C. </a:t>
            </a:r>
            <a:r>
              <a:rPr lang="fr-FR" sz="1400" dirty="0" err="1"/>
              <a:t>Chabanne</a:t>
            </a:r>
            <a:r>
              <a:rPr lang="fr-FR" sz="1400" dirty="0"/>
              <a:t> –LIRDEF</a:t>
            </a:r>
            <a:endParaRPr lang="fr-FR" sz="1400" dirty="0">
              <a:solidFill>
                <a:srgbClr val="7030A0"/>
              </a:solidFill>
            </a:endParaRPr>
          </a:p>
        </p:txBody>
      </p:sp>
    </p:spTree>
    <p:extLst>
      <p:ext uri="{BB962C8B-B14F-4D97-AF65-F5344CB8AC3E}">
        <p14:creationId xmlns:p14="http://schemas.microsoft.com/office/powerpoint/2010/main" val="3479528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
            <a:ext cx="12192000" cy="1592316"/>
          </a:xfrm>
        </p:spPr>
        <p:txBody>
          <a:bodyPr>
            <a:normAutofit fontScale="90000"/>
          </a:bodyPr>
          <a:lstStyle/>
          <a:p>
            <a:pPr algn="ctr"/>
            <a:r>
              <a:rPr lang="fr-FR" b="1" dirty="0">
                <a:solidFill>
                  <a:srgbClr val="7030A0"/>
                </a:solidFill>
              </a:rPr>
              <a:t>Consignes expertes / Questions naïves</a:t>
            </a:r>
            <a:br>
              <a:rPr lang="fr-FR" b="1" dirty="0">
                <a:solidFill>
                  <a:srgbClr val="7030A0"/>
                </a:solidFill>
              </a:rPr>
            </a:br>
            <a:r>
              <a:rPr lang="fr-FR" b="1" dirty="0">
                <a:solidFill>
                  <a:srgbClr val="7030A0"/>
                </a:solidFill>
              </a:rPr>
              <a:t>(ou réciproquement…)</a:t>
            </a:r>
            <a:r>
              <a:rPr lang="fr-FR" dirty="0"/>
              <a:t/>
            </a:r>
            <a:br>
              <a:rPr lang="fr-FR" dirty="0"/>
            </a:br>
            <a:endParaRPr lang="fr-FR" dirty="0"/>
          </a:p>
        </p:txBody>
      </p:sp>
      <p:sp>
        <p:nvSpPr>
          <p:cNvPr id="3" name="Espace réservé du contenu 2"/>
          <p:cNvSpPr>
            <a:spLocks noGrp="1"/>
          </p:cNvSpPr>
          <p:nvPr>
            <p:ph idx="1"/>
          </p:nvPr>
        </p:nvSpPr>
        <p:spPr>
          <a:xfrm>
            <a:off x="0" y="1308538"/>
            <a:ext cx="12192000" cy="5549462"/>
          </a:xfrm>
        </p:spPr>
        <p:txBody>
          <a:bodyPr>
            <a:normAutofit/>
          </a:bodyPr>
          <a:lstStyle/>
          <a:p>
            <a:r>
              <a:rPr lang="fr-FR" sz="4000" dirty="0" smtClean="0"/>
              <a:t>Qu’est-ce </a:t>
            </a:r>
            <a:r>
              <a:rPr lang="fr-FR" sz="4000" dirty="0"/>
              <a:t>que vous voyez ?</a:t>
            </a:r>
          </a:p>
          <a:p>
            <a:r>
              <a:rPr lang="fr-FR" sz="4000" dirty="0" smtClean="0"/>
              <a:t>Qu’est-ce </a:t>
            </a:r>
            <a:r>
              <a:rPr lang="fr-FR" sz="4000" dirty="0"/>
              <a:t>qu’ON voit ? « </a:t>
            </a:r>
            <a:r>
              <a:rPr lang="fr-FR" sz="4000" i="1" dirty="0" smtClean="0"/>
              <a:t>ON</a:t>
            </a:r>
            <a:r>
              <a:rPr lang="fr-FR" sz="4000" dirty="0" smtClean="0"/>
              <a:t> </a:t>
            </a:r>
            <a:r>
              <a:rPr lang="fr-FR" sz="4000" dirty="0"/>
              <a:t>n’y voit rien… »</a:t>
            </a:r>
          </a:p>
          <a:p>
            <a:r>
              <a:rPr lang="fr-FR" sz="4000" dirty="0" smtClean="0"/>
              <a:t>Qu’est-ce </a:t>
            </a:r>
            <a:r>
              <a:rPr lang="fr-FR" sz="4000" dirty="0"/>
              <a:t>que JE vois ?</a:t>
            </a:r>
          </a:p>
          <a:p>
            <a:r>
              <a:rPr lang="fr-FR" sz="4000" dirty="0" smtClean="0"/>
              <a:t>Qu’est-ce </a:t>
            </a:r>
            <a:r>
              <a:rPr lang="fr-FR" sz="4000" dirty="0"/>
              <a:t>qu’on DOIT voir ?</a:t>
            </a:r>
          </a:p>
          <a:p>
            <a:r>
              <a:rPr lang="fr-FR" sz="4000" dirty="0" smtClean="0"/>
              <a:t>Qu’est-ce </a:t>
            </a:r>
            <a:r>
              <a:rPr lang="fr-FR" sz="4000" dirty="0"/>
              <a:t>qu’on CROIT voir ?</a:t>
            </a:r>
          </a:p>
          <a:p>
            <a:r>
              <a:rPr lang="fr-FR" sz="4000" dirty="0" smtClean="0"/>
              <a:t>Qu’est-ce </a:t>
            </a:r>
            <a:r>
              <a:rPr lang="fr-FR" sz="4000" dirty="0"/>
              <a:t>qu’ON NE VOIT PAS ? Qu’est-ce </a:t>
            </a:r>
            <a:r>
              <a:rPr lang="fr-FR" sz="4000" dirty="0" smtClean="0"/>
              <a:t>qui est </a:t>
            </a:r>
            <a:r>
              <a:rPr lang="fr-FR" sz="4000" dirty="0"/>
              <a:t>caché </a:t>
            </a:r>
            <a:r>
              <a:rPr lang="fr-FR" sz="4000" dirty="0" smtClean="0"/>
              <a:t>?</a:t>
            </a:r>
          </a:p>
          <a:p>
            <a:r>
              <a:rPr lang="fr-FR" sz="4000" dirty="0" smtClean="0"/>
              <a:t>Regardez </a:t>
            </a:r>
            <a:r>
              <a:rPr lang="fr-FR" sz="4000" dirty="0"/>
              <a:t>ici… « Le détail », le montage</a:t>
            </a:r>
            <a:r>
              <a:rPr lang="fr-FR" sz="4000" dirty="0" smtClean="0"/>
              <a:t>, </a:t>
            </a:r>
          </a:p>
          <a:p>
            <a:pPr marL="0" indent="0">
              <a:buNone/>
            </a:pPr>
            <a:r>
              <a:rPr lang="fr-FR" sz="4000" dirty="0" smtClean="0"/>
              <a:t>« </a:t>
            </a:r>
            <a:r>
              <a:rPr lang="fr-FR" sz="4000" dirty="0"/>
              <a:t>avancez/reculez »… </a:t>
            </a:r>
          </a:p>
        </p:txBody>
      </p:sp>
    </p:spTree>
    <p:extLst>
      <p:ext uri="{BB962C8B-B14F-4D97-AF65-F5344CB8AC3E}">
        <p14:creationId xmlns:p14="http://schemas.microsoft.com/office/powerpoint/2010/main" val="1133678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solidFill>
                  <a:srgbClr val="7030A0"/>
                </a:solidFill>
              </a:rPr>
              <a:t>Consignes expertes / Questions naïves</a:t>
            </a:r>
            <a:br>
              <a:rPr lang="fr-FR" b="1" dirty="0">
                <a:solidFill>
                  <a:srgbClr val="7030A0"/>
                </a:solidFill>
              </a:rPr>
            </a:br>
            <a:r>
              <a:rPr lang="fr-FR" b="1" dirty="0">
                <a:solidFill>
                  <a:srgbClr val="7030A0"/>
                </a:solidFill>
              </a:rPr>
              <a:t>(ou réciproquement…)</a:t>
            </a:r>
            <a:endParaRPr lang="fr-FR" dirty="0"/>
          </a:p>
        </p:txBody>
      </p:sp>
      <p:sp>
        <p:nvSpPr>
          <p:cNvPr id="3" name="Espace réservé du contenu 2"/>
          <p:cNvSpPr>
            <a:spLocks noGrp="1"/>
          </p:cNvSpPr>
          <p:nvPr>
            <p:ph idx="1"/>
          </p:nvPr>
        </p:nvSpPr>
        <p:spPr>
          <a:xfrm>
            <a:off x="0" y="1825624"/>
            <a:ext cx="12192000" cy="5032375"/>
          </a:xfrm>
        </p:spPr>
        <p:txBody>
          <a:bodyPr>
            <a:normAutofit/>
          </a:bodyPr>
          <a:lstStyle/>
          <a:p>
            <a:r>
              <a:rPr lang="fr-FR" sz="3600" dirty="0">
                <a:solidFill>
                  <a:srgbClr val="002060"/>
                </a:solidFill>
              </a:rPr>
              <a:t>Qu’est-ce que ça veut dire ?</a:t>
            </a:r>
          </a:p>
          <a:p>
            <a:r>
              <a:rPr lang="fr-FR" sz="3600" dirty="0" smtClean="0">
                <a:solidFill>
                  <a:srgbClr val="002060"/>
                </a:solidFill>
              </a:rPr>
              <a:t>À </a:t>
            </a:r>
            <a:r>
              <a:rPr lang="fr-FR" sz="3600" dirty="0">
                <a:solidFill>
                  <a:srgbClr val="002060"/>
                </a:solidFill>
              </a:rPr>
              <a:t>quoi ça sert ?</a:t>
            </a:r>
          </a:p>
          <a:p>
            <a:r>
              <a:rPr lang="fr-FR" sz="3600" dirty="0" smtClean="0">
                <a:solidFill>
                  <a:srgbClr val="002060"/>
                </a:solidFill>
              </a:rPr>
              <a:t>À </a:t>
            </a:r>
            <a:r>
              <a:rPr lang="fr-FR" sz="3600" dirty="0">
                <a:solidFill>
                  <a:srgbClr val="002060"/>
                </a:solidFill>
              </a:rPr>
              <a:t>quoi ça fait réfléchir ?</a:t>
            </a:r>
          </a:p>
          <a:p>
            <a:r>
              <a:rPr lang="fr-FR" sz="3600" dirty="0" smtClean="0">
                <a:solidFill>
                  <a:srgbClr val="002060"/>
                </a:solidFill>
              </a:rPr>
              <a:t>À </a:t>
            </a:r>
            <a:r>
              <a:rPr lang="fr-FR" sz="3600" dirty="0">
                <a:solidFill>
                  <a:srgbClr val="002060"/>
                </a:solidFill>
              </a:rPr>
              <a:t>quoi ça ME fait penser ? (ai-je le droit </a:t>
            </a:r>
            <a:r>
              <a:rPr lang="fr-FR" sz="3600" dirty="0" smtClean="0">
                <a:solidFill>
                  <a:srgbClr val="002060"/>
                </a:solidFill>
              </a:rPr>
              <a:t>d’en penser </a:t>
            </a:r>
            <a:r>
              <a:rPr lang="fr-FR" sz="3600" dirty="0">
                <a:solidFill>
                  <a:srgbClr val="002060"/>
                </a:solidFill>
              </a:rPr>
              <a:t>ce que je veux / ai-je le droit de </a:t>
            </a:r>
            <a:r>
              <a:rPr lang="fr-FR" sz="3600" dirty="0" smtClean="0">
                <a:solidFill>
                  <a:srgbClr val="002060"/>
                </a:solidFill>
              </a:rPr>
              <a:t>n’en penser </a:t>
            </a:r>
            <a:r>
              <a:rPr lang="fr-FR" sz="3600" dirty="0">
                <a:solidFill>
                  <a:srgbClr val="002060"/>
                </a:solidFill>
              </a:rPr>
              <a:t>que ce que je veux)</a:t>
            </a:r>
          </a:p>
          <a:p>
            <a:r>
              <a:rPr lang="fr-FR" sz="3600" dirty="0" smtClean="0">
                <a:solidFill>
                  <a:srgbClr val="002060"/>
                </a:solidFill>
              </a:rPr>
              <a:t>Qu’est-ce </a:t>
            </a:r>
            <a:r>
              <a:rPr lang="fr-FR" sz="3600" dirty="0">
                <a:solidFill>
                  <a:srgbClr val="002060"/>
                </a:solidFill>
              </a:rPr>
              <a:t>que l’artiste (l’auteur, le peintre, </a:t>
            </a:r>
            <a:r>
              <a:rPr lang="fr-FR" sz="3600" dirty="0" smtClean="0">
                <a:solidFill>
                  <a:srgbClr val="002060"/>
                </a:solidFill>
              </a:rPr>
              <a:t>le sculpteur</a:t>
            </a:r>
            <a:r>
              <a:rPr lang="fr-FR" sz="3600" dirty="0">
                <a:solidFill>
                  <a:srgbClr val="002060"/>
                </a:solidFill>
              </a:rPr>
              <a:t>…) VOULAIT dire ?</a:t>
            </a:r>
          </a:p>
          <a:p>
            <a:r>
              <a:rPr lang="fr-FR" sz="3600" dirty="0" smtClean="0">
                <a:solidFill>
                  <a:srgbClr val="002060"/>
                </a:solidFill>
              </a:rPr>
              <a:t>Qu’est-ce </a:t>
            </a:r>
            <a:r>
              <a:rPr lang="fr-FR" sz="3600" dirty="0">
                <a:solidFill>
                  <a:srgbClr val="002060"/>
                </a:solidFill>
              </a:rPr>
              <a:t>qu’on en a dit ?</a:t>
            </a:r>
          </a:p>
        </p:txBody>
      </p:sp>
    </p:spTree>
    <p:extLst>
      <p:ext uri="{BB962C8B-B14F-4D97-AF65-F5344CB8AC3E}">
        <p14:creationId xmlns:p14="http://schemas.microsoft.com/office/powerpoint/2010/main" val="36033124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12877"/>
            <a:ext cx="10515600" cy="864585"/>
          </a:xfrm>
        </p:spPr>
        <p:txBody>
          <a:bodyPr>
            <a:normAutofit fontScale="90000"/>
          </a:bodyPr>
          <a:lstStyle/>
          <a:p>
            <a:pPr algn="ctr"/>
            <a:r>
              <a:rPr lang="fr-FR" sz="3200" b="1" dirty="0">
                <a:solidFill>
                  <a:srgbClr val="7030A0"/>
                </a:solidFill>
              </a:rPr>
              <a:t>Consignes expertes / Questions naïves</a:t>
            </a:r>
            <a:br>
              <a:rPr lang="fr-FR" sz="3200" b="1" dirty="0">
                <a:solidFill>
                  <a:srgbClr val="7030A0"/>
                </a:solidFill>
              </a:rPr>
            </a:br>
            <a:r>
              <a:rPr lang="fr-FR" sz="3200" b="1" dirty="0">
                <a:solidFill>
                  <a:srgbClr val="7030A0"/>
                </a:solidFill>
              </a:rPr>
              <a:t>(ou réciproquement…)</a:t>
            </a:r>
            <a:endParaRPr lang="fr-FR" sz="3200" dirty="0"/>
          </a:p>
        </p:txBody>
      </p:sp>
      <p:sp>
        <p:nvSpPr>
          <p:cNvPr id="3" name="Espace réservé du contenu 2"/>
          <p:cNvSpPr>
            <a:spLocks noGrp="1"/>
          </p:cNvSpPr>
          <p:nvPr>
            <p:ph idx="1"/>
          </p:nvPr>
        </p:nvSpPr>
        <p:spPr>
          <a:xfrm>
            <a:off x="0" y="1166648"/>
            <a:ext cx="12192000" cy="5691351"/>
          </a:xfrm>
        </p:spPr>
        <p:txBody>
          <a:bodyPr>
            <a:normAutofit/>
          </a:bodyPr>
          <a:lstStyle/>
          <a:p>
            <a:pPr marL="0" indent="0" algn="ctr">
              <a:buNone/>
            </a:pPr>
            <a:r>
              <a:rPr lang="fr-FR" sz="3600" b="1" i="1" dirty="0">
                <a:solidFill>
                  <a:schemeClr val="accent1">
                    <a:lumMod val="75000"/>
                  </a:schemeClr>
                </a:solidFill>
              </a:rPr>
              <a:t>Qu’est-ce que vous aimez ? </a:t>
            </a:r>
            <a:endParaRPr lang="fr-FR" sz="3600" b="1" i="1" dirty="0" smtClean="0">
              <a:solidFill>
                <a:schemeClr val="accent1">
                  <a:lumMod val="75000"/>
                </a:schemeClr>
              </a:solidFill>
            </a:endParaRPr>
          </a:p>
          <a:p>
            <a:pPr marL="0" indent="0" algn="ctr">
              <a:buNone/>
            </a:pPr>
            <a:r>
              <a:rPr lang="fr-FR" sz="3600" b="1" i="1" dirty="0" smtClean="0">
                <a:solidFill>
                  <a:schemeClr val="accent1">
                    <a:lumMod val="75000"/>
                  </a:schemeClr>
                </a:solidFill>
              </a:rPr>
              <a:t>Est-ce </a:t>
            </a:r>
            <a:r>
              <a:rPr lang="fr-FR" sz="3600" b="1" i="1" dirty="0">
                <a:solidFill>
                  <a:schemeClr val="accent1">
                    <a:lumMod val="75000"/>
                  </a:schemeClr>
                </a:solidFill>
              </a:rPr>
              <a:t>que </a:t>
            </a:r>
            <a:r>
              <a:rPr lang="fr-FR" sz="3600" b="1" i="1" dirty="0" smtClean="0">
                <a:solidFill>
                  <a:schemeClr val="accent1">
                    <a:lumMod val="75000"/>
                  </a:schemeClr>
                </a:solidFill>
              </a:rPr>
              <a:t>vous aimez-ça </a:t>
            </a:r>
            <a:r>
              <a:rPr lang="fr-FR" sz="3600" b="1" i="1" dirty="0">
                <a:solidFill>
                  <a:schemeClr val="accent1">
                    <a:lumMod val="75000"/>
                  </a:schemeClr>
                </a:solidFill>
              </a:rPr>
              <a:t>? </a:t>
            </a:r>
            <a:endParaRPr lang="fr-FR" sz="3600" b="1" i="1" dirty="0" smtClean="0">
              <a:solidFill>
                <a:schemeClr val="accent1">
                  <a:lumMod val="75000"/>
                </a:schemeClr>
              </a:solidFill>
            </a:endParaRPr>
          </a:p>
          <a:p>
            <a:pPr marL="0" indent="0" algn="ctr">
              <a:buNone/>
            </a:pPr>
            <a:r>
              <a:rPr lang="fr-FR" sz="3600" b="1" i="1" dirty="0" smtClean="0">
                <a:solidFill>
                  <a:schemeClr val="accent1">
                    <a:lumMod val="75000"/>
                  </a:schemeClr>
                </a:solidFill>
              </a:rPr>
              <a:t>Qu’est-ce </a:t>
            </a:r>
            <a:r>
              <a:rPr lang="fr-FR" sz="3600" b="1" i="1" dirty="0">
                <a:solidFill>
                  <a:schemeClr val="accent1">
                    <a:lumMod val="75000"/>
                  </a:schemeClr>
                </a:solidFill>
              </a:rPr>
              <a:t>que vous n’aimez pas </a:t>
            </a:r>
            <a:r>
              <a:rPr lang="fr-FR" sz="3600" b="1" i="1" dirty="0" smtClean="0">
                <a:solidFill>
                  <a:schemeClr val="accent1">
                    <a:lumMod val="75000"/>
                  </a:schemeClr>
                </a:solidFill>
              </a:rPr>
              <a:t>?</a:t>
            </a:r>
          </a:p>
          <a:p>
            <a:pPr marL="0" indent="0" algn="ctr">
              <a:buNone/>
            </a:pPr>
            <a:endParaRPr lang="fr-FR" sz="3600" dirty="0"/>
          </a:p>
          <a:p>
            <a:r>
              <a:rPr lang="fr-FR" sz="4800" dirty="0" err="1" smtClean="0">
                <a:solidFill>
                  <a:srgbClr val="002060"/>
                </a:solidFill>
              </a:rPr>
              <a:t>Question-s</a:t>
            </a:r>
            <a:r>
              <a:rPr lang="fr-FR" sz="4800" dirty="0" smtClean="0">
                <a:solidFill>
                  <a:srgbClr val="002060"/>
                </a:solidFill>
              </a:rPr>
              <a:t> </a:t>
            </a:r>
            <a:r>
              <a:rPr lang="fr-FR" sz="4800" dirty="0" err="1" smtClean="0">
                <a:solidFill>
                  <a:srgbClr val="002060"/>
                </a:solidFill>
              </a:rPr>
              <a:t>interdite-s</a:t>
            </a:r>
            <a:r>
              <a:rPr lang="fr-FR" sz="4800" dirty="0" smtClean="0">
                <a:solidFill>
                  <a:srgbClr val="002060"/>
                </a:solidFill>
              </a:rPr>
              <a:t> </a:t>
            </a:r>
            <a:r>
              <a:rPr lang="fr-FR" sz="4800" dirty="0">
                <a:solidFill>
                  <a:srgbClr val="002060"/>
                </a:solidFill>
              </a:rPr>
              <a:t>?</a:t>
            </a:r>
          </a:p>
          <a:p>
            <a:pPr marL="0" indent="0">
              <a:buNone/>
            </a:pPr>
            <a:endParaRPr lang="fr-FR" sz="3600" dirty="0" smtClean="0"/>
          </a:p>
          <a:p>
            <a:pPr marL="0" indent="0">
              <a:buNone/>
            </a:pPr>
            <a:r>
              <a:rPr lang="fr-FR" sz="3600" dirty="0" smtClean="0"/>
              <a:t>… Et </a:t>
            </a:r>
            <a:r>
              <a:rPr lang="fr-FR" sz="3600" dirty="0"/>
              <a:t>pourtant : « La culture humaniste contribue à la formation </a:t>
            </a:r>
            <a:r>
              <a:rPr lang="fr-FR" sz="3600" dirty="0" smtClean="0"/>
              <a:t>du </a:t>
            </a:r>
            <a:r>
              <a:rPr lang="fr-FR" sz="3600" b="1" dirty="0" smtClean="0"/>
              <a:t>jugement</a:t>
            </a:r>
            <a:r>
              <a:rPr lang="fr-FR" sz="3600" dirty="0"/>
              <a:t>, du </a:t>
            </a:r>
            <a:r>
              <a:rPr lang="fr-FR" sz="3600" b="1" dirty="0"/>
              <a:t>gout </a:t>
            </a:r>
            <a:r>
              <a:rPr lang="fr-FR" sz="3600" dirty="0"/>
              <a:t>et de la </a:t>
            </a:r>
            <a:r>
              <a:rPr lang="fr-FR" sz="3600" b="1" dirty="0"/>
              <a:t>sensibilité</a:t>
            </a:r>
            <a:r>
              <a:rPr lang="fr-FR" sz="3600" dirty="0"/>
              <a:t>. »</a:t>
            </a:r>
          </a:p>
        </p:txBody>
      </p:sp>
    </p:spTree>
    <p:extLst>
      <p:ext uri="{BB962C8B-B14F-4D97-AF65-F5344CB8AC3E}">
        <p14:creationId xmlns:p14="http://schemas.microsoft.com/office/powerpoint/2010/main" val="42866996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022241"/>
          </a:xfrm>
        </p:spPr>
        <p:txBody>
          <a:bodyPr>
            <a:normAutofit/>
          </a:bodyPr>
          <a:lstStyle/>
          <a:p>
            <a:pPr algn="ctr"/>
            <a:r>
              <a:rPr lang="fr-FR" sz="3200" b="1" dirty="0">
                <a:solidFill>
                  <a:srgbClr val="7030A0"/>
                </a:solidFill>
              </a:rPr>
              <a:t>Consignes expertes / Questions naïves</a:t>
            </a:r>
            <a:br>
              <a:rPr lang="fr-FR" sz="3200" b="1" dirty="0">
                <a:solidFill>
                  <a:srgbClr val="7030A0"/>
                </a:solidFill>
              </a:rPr>
            </a:br>
            <a:r>
              <a:rPr lang="fr-FR" sz="3200" b="1" dirty="0">
                <a:solidFill>
                  <a:srgbClr val="7030A0"/>
                </a:solidFill>
              </a:rPr>
              <a:t>(ou réciproquement…)</a:t>
            </a:r>
            <a:endParaRPr lang="fr-FR" sz="3200" dirty="0"/>
          </a:p>
        </p:txBody>
      </p:sp>
      <p:sp>
        <p:nvSpPr>
          <p:cNvPr id="3" name="Espace réservé du contenu 2"/>
          <p:cNvSpPr>
            <a:spLocks noGrp="1"/>
          </p:cNvSpPr>
          <p:nvPr>
            <p:ph idx="1"/>
          </p:nvPr>
        </p:nvSpPr>
        <p:spPr>
          <a:xfrm>
            <a:off x="0" y="1198180"/>
            <a:ext cx="12192000" cy="5659820"/>
          </a:xfrm>
        </p:spPr>
        <p:txBody>
          <a:bodyPr>
            <a:normAutofit/>
          </a:bodyPr>
          <a:lstStyle/>
          <a:p>
            <a:pPr marL="0" indent="0" algn="ctr">
              <a:buNone/>
            </a:pPr>
            <a:r>
              <a:rPr lang="fr-FR" sz="3200" b="1" i="1" dirty="0">
                <a:solidFill>
                  <a:schemeClr val="accent1">
                    <a:lumMod val="75000"/>
                  </a:schemeClr>
                </a:solidFill>
              </a:rPr>
              <a:t>Qu’est-ce que vous aimez ? Qu’est-ce que </a:t>
            </a:r>
            <a:r>
              <a:rPr lang="fr-FR" sz="3200" b="1" i="1" dirty="0" smtClean="0">
                <a:solidFill>
                  <a:schemeClr val="accent1">
                    <a:lumMod val="75000"/>
                  </a:schemeClr>
                </a:solidFill>
              </a:rPr>
              <a:t>vous préférez </a:t>
            </a:r>
            <a:r>
              <a:rPr lang="fr-FR" sz="3200" b="1" i="1" dirty="0">
                <a:solidFill>
                  <a:schemeClr val="accent1">
                    <a:lumMod val="75000"/>
                  </a:schemeClr>
                </a:solidFill>
              </a:rPr>
              <a:t>? </a:t>
            </a:r>
            <a:endParaRPr lang="fr-FR" sz="3200" b="1" i="1" dirty="0" smtClean="0">
              <a:solidFill>
                <a:schemeClr val="accent1">
                  <a:lumMod val="75000"/>
                </a:schemeClr>
              </a:solidFill>
            </a:endParaRPr>
          </a:p>
          <a:p>
            <a:pPr marL="0" indent="0">
              <a:buNone/>
            </a:pPr>
            <a:r>
              <a:rPr lang="fr-FR" sz="4000" b="1" dirty="0" smtClean="0">
                <a:solidFill>
                  <a:srgbClr val="002060"/>
                </a:solidFill>
              </a:rPr>
              <a:t>Etre </a:t>
            </a:r>
            <a:r>
              <a:rPr lang="fr-FR" sz="4000" b="1" dirty="0">
                <a:solidFill>
                  <a:srgbClr val="002060"/>
                </a:solidFill>
              </a:rPr>
              <a:t>attentif aux nuances de </a:t>
            </a:r>
            <a:r>
              <a:rPr lang="fr-FR" sz="4000" b="1" dirty="0" smtClean="0">
                <a:solidFill>
                  <a:srgbClr val="002060"/>
                </a:solidFill>
              </a:rPr>
              <a:t>la consigne…</a:t>
            </a:r>
            <a:endParaRPr lang="fr-FR" sz="3200" b="1" dirty="0">
              <a:solidFill>
                <a:srgbClr val="002060"/>
              </a:solidFill>
            </a:endParaRPr>
          </a:p>
          <a:p>
            <a:r>
              <a:rPr lang="fr-FR" sz="3200" dirty="0" smtClean="0"/>
              <a:t> </a:t>
            </a:r>
            <a:r>
              <a:rPr lang="fr-FR" sz="3200" dirty="0"/>
              <a:t>j’aime / j’aime pas</a:t>
            </a:r>
          </a:p>
          <a:p>
            <a:r>
              <a:rPr lang="fr-FR" sz="3200" dirty="0" smtClean="0"/>
              <a:t>ce </a:t>
            </a:r>
            <a:r>
              <a:rPr lang="fr-FR" sz="3200" dirty="0"/>
              <a:t>que j’aime, c’est…</a:t>
            </a:r>
          </a:p>
          <a:p>
            <a:r>
              <a:rPr lang="fr-FR" sz="3200" dirty="0" smtClean="0"/>
              <a:t>j’aime </a:t>
            </a:r>
            <a:r>
              <a:rPr lang="fr-FR" sz="3200" dirty="0"/>
              <a:t>mieux que…</a:t>
            </a:r>
          </a:p>
          <a:p>
            <a:r>
              <a:rPr lang="fr-FR" sz="3200" dirty="0" smtClean="0"/>
              <a:t>j’aime </a:t>
            </a:r>
            <a:r>
              <a:rPr lang="fr-FR" sz="3200" dirty="0"/>
              <a:t>bien parce que…</a:t>
            </a:r>
          </a:p>
          <a:p>
            <a:r>
              <a:rPr lang="fr-FR" sz="3200" dirty="0" smtClean="0"/>
              <a:t>je </a:t>
            </a:r>
            <a:r>
              <a:rPr lang="fr-FR" sz="3200" dirty="0"/>
              <a:t>n’aime pas mais…</a:t>
            </a:r>
          </a:p>
          <a:p>
            <a:r>
              <a:rPr lang="fr-FR" sz="3200" dirty="0" smtClean="0"/>
              <a:t>qu’est-ce </a:t>
            </a:r>
            <a:r>
              <a:rPr lang="fr-FR" sz="3200" dirty="0"/>
              <a:t>que tu aimes ?</a:t>
            </a:r>
          </a:p>
          <a:p>
            <a:r>
              <a:rPr lang="fr-FR" sz="3200" dirty="0" smtClean="0"/>
              <a:t>qu’est-ce </a:t>
            </a:r>
            <a:r>
              <a:rPr lang="fr-FR" sz="3200" dirty="0"/>
              <a:t>qu’il faut qu’on aime ?</a:t>
            </a:r>
          </a:p>
        </p:txBody>
      </p:sp>
    </p:spTree>
    <p:extLst>
      <p:ext uri="{BB962C8B-B14F-4D97-AF65-F5344CB8AC3E}">
        <p14:creationId xmlns:p14="http://schemas.microsoft.com/office/powerpoint/2010/main" val="645632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84821"/>
            <a:ext cx="12192000" cy="729579"/>
          </a:xfrm>
        </p:spPr>
        <p:txBody>
          <a:bodyPr>
            <a:normAutofit/>
          </a:bodyPr>
          <a:lstStyle/>
          <a:p>
            <a:pPr algn="ctr"/>
            <a:r>
              <a:rPr lang="fr-FR" b="1" dirty="0" smtClean="0">
                <a:solidFill>
                  <a:srgbClr val="002060"/>
                </a:solidFill>
              </a:rPr>
              <a:t>CHANGEMENTS EFFECTIFS: REDUIRE LES INEGALITES</a:t>
            </a:r>
            <a:endParaRPr lang="fr-FR" b="1" dirty="0">
              <a:solidFill>
                <a:srgbClr val="002060"/>
              </a:solidFill>
            </a:endParaRPr>
          </a:p>
        </p:txBody>
      </p:sp>
      <p:sp>
        <p:nvSpPr>
          <p:cNvPr id="3" name="Espace réservé du contenu 2"/>
          <p:cNvSpPr>
            <a:spLocks noGrp="1"/>
          </p:cNvSpPr>
          <p:nvPr>
            <p:ph idx="1"/>
          </p:nvPr>
        </p:nvSpPr>
        <p:spPr>
          <a:xfrm>
            <a:off x="0" y="1313644"/>
            <a:ext cx="12192000" cy="5544355"/>
          </a:xfrm>
        </p:spPr>
        <p:txBody>
          <a:bodyPr>
            <a:normAutofit/>
          </a:bodyPr>
          <a:lstStyle/>
          <a:p>
            <a:r>
              <a:rPr lang="fr-FR" sz="5400" dirty="0" smtClean="0">
                <a:solidFill>
                  <a:srgbClr val="0070C0"/>
                </a:solidFill>
              </a:rPr>
              <a:t>Niveau des exigences sociales et professionnelles</a:t>
            </a:r>
          </a:p>
          <a:p>
            <a:pPr marL="0" indent="0">
              <a:buNone/>
            </a:pPr>
            <a:r>
              <a:rPr lang="fr-FR" sz="5400" dirty="0" smtClean="0">
                <a:solidFill>
                  <a:srgbClr val="C00000"/>
                </a:solidFill>
                <a:sym typeface="Wingdings" panose="05000000000000000000" pitchFamily="2" charset="2"/>
              </a:rPr>
              <a:t>Modes de raisonnement et de pensée</a:t>
            </a:r>
          </a:p>
          <a:p>
            <a:r>
              <a:rPr lang="fr-FR" sz="5400" dirty="0" smtClean="0">
                <a:solidFill>
                  <a:srgbClr val="0070C0"/>
                </a:solidFill>
                <a:sym typeface="Wingdings" panose="05000000000000000000" pitchFamily="2" charset="2"/>
              </a:rPr>
              <a:t>Mobilisation du langage pour apprendre</a:t>
            </a:r>
          </a:p>
          <a:p>
            <a:pPr marL="0" indent="0">
              <a:buNone/>
            </a:pPr>
            <a:r>
              <a:rPr lang="fr-FR" sz="5400" dirty="0" smtClean="0">
                <a:solidFill>
                  <a:srgbClr val="C00000"/>
                </a:solidFill>
                <a:sym typeface="Wingdings" panose="05000000000000000000" pitchFamily="2" charset="2"/>
              </a:rPr>
              <a:t>Modalités d’appropriation </a:t>
            </a:r>
            <a:r>
              <a:rPr lang="fr-FR" sz="5400" dirty="0" smtClean="0">
                <a:sym typeface="Wingdings" panose="05000000000000000000" pitchFamily="2" charset="2"/>
              </a:rPr>
              <a:t>du savoir</a:t>
            </a:r>
            <a:endParaRPr lang="fr-FR" sz="5400" dirty="0">
              <a:sym typeface="Wingdings" panose="05000000000000000000" pitchFamily="2" charset="2"/>
            </a:endParaRPr>
          </a:p>
        </p:txBody>
      </p:sp>
    </p:spTree>
    <p:extLst>
      <p:ext uri="{BB962C8B-B14F-4D97-AF65-F5344CB8AC3E}">
        <p14:creationId xmlns:p14="http://schemas.microsoft.com/office/powerpoint/2010/main" val="37383567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325563"/>
          </a:xfrm>
        </p:spPr>
        <p:txBody>
          <a:bodyPr/>
          <a:lstStyle/>
          <a:p>
            <a:pPr algn="ctr"/>
            <a:r>
              <a:rPr lang="fr-FR" b="1" dirty="0" smtClean="0">
                <a:solidFill>
                  <a:srgbClr val="7030A0"/>
                </a:solidFill>
              </a:rPr>
              <a:t>Banque d’outils pour parler</a:t>
            </a:r>
            <a:endParaRPr lang="fr-FR" b="1" dirty="0">
              <a:solidFill>
                <a:srgbClr val="7030A0"/>
              </a:solidFill>
            </a:endParaRPr>
          </a:p>
        </p:txBody>
      </p:sp>
      <p:sp>
        <p:nvSpPr>
          <p:cNvPr id="3" name="Espace réservé du contenu 2"/>
          <p:cNvSpPr>
            <a:spLocks noGrp="1"/>
          </p:cNvSpPr>
          <p:nvPr>
            <p:ph idx="1"/>
          </p:nvPr>
        </p:nvSpPr>
        <p:spPr>
          <a:xfrm>
            <a:off x="0" y="1325563"/>
            <a:ext cx="12192000" cy="5532436"/>
          </a:xfrm>
        </p:spPr>
        <p:txBody>
          <a:bodyPr>
            <a:normAutofit/>
          </a:bodyPr>
          <a:lstStyle/>
          <a:p>
            <a:pPr marL="0" indent="0">
              <a:buNone/>
            </a:pPr>
            <a:r>
              <a:rPr lang="fr-FR" sz="4400" b="1" dirty="0" smtClean="0">
                <a:solidFill>
                  <a:srgbClr val="002060"/>
                </a:solidFill>
              </a:rPr>
              <a:t>Concevoir et proposer des </a:t>
            </a:r>
            <a:r>
              <a:rPr lang="fr-FR" sz="4400" b="1" dirty="0">
                <a:solidFill>
                  <a:srgbClr val="002060"/>
                </a:solidFill>
              </a:rPr>
              <a:t>« matrices » pour la parole</a:t>
            </a:r>
          </a:p>
          <a:p>
            <a:pPr marL="0" indent="0">
              <a:buNone/>
            </a:pPr>
            <a:r>
              <a:rPr lang="fr-FR" sz="4400" dirty="0"/>
              <a:t>• On écrit en réécrivant</a:t>
            </a:r>
          </a:p>
          <a:p>
            <a:pPr marL="0" indent="0">
              <a:buNone/>
            </a:pPr>
            <a:r>
              <a:rPr lang="fr-FR" sz="4400" dirty="0"/>
              <a:t>• On parle en </a:t>
            </a:r>
            <a:r>
              <a:rPr lang="fr-FR" sz="4400" b="1" dirty="0">
                <a:solidFill>
                  <a:srgbClr val="7030A0"/>
                </a:solidFill>
              </a:rPr>
              <a:t>reprenant-reformulant</a:t>
            </a:r>
          </a:p>
          <a:p>
            <a:pPr marL="0" indent="0">
              <a:buNone/>
            </a:pPr>
            <a:r>
              <a:rPr lang="fr-FR" sz="4400" dirty="0"/>
              <a:t>• Besoin d’une « bibliothèque de </a:t>
            </a:r>
            <a:r>
              <a:rPr lang="fr-FR" sz="4400" b="1" dirty="0" smtClean="0">
                <a:solidFill>
                  <a:srgbClr val="7030A0"/>
                </a:solidFill>
              </a:rPr>
              <a:t>textes ressources</a:t>
            </a:r>
            <a:r>
              <a:rPr lang="fr-FR" sz="4400" dirty="0" smtClean="0"/>
              <a:t>»</a:t>
            </a:r>
            <a:endParaRPr lang="fr-FR" sz="4400" dirty="0"/>
          </a:p>
          <a:p>
            <a:pPr marL="0" indent="0">
              <a:buNone/>
            </a:pPr>
            <a:r>
              <a:rPr lang="fr-FR" sz="4400" dirty="0"/>
              <a:t>• </a:t>
            </a:r>
            <a:r>
              <a:rPr lang="fr-FR" sz="4400" b="1" dirty="0">
                <a:solidFill>
                  <a:srgbClr val="7030A0"/>
                </a:solidFill>
              </a:rPr>
              <a:t>Ressources et non modèles</a:t>
            </a:r>
          </a:p>
          <a:p>
            <a:pPr marL="0" indent="0">
              <a:buNone/>
            </a:pPr>
            <a:r>
              <a:rPr lang="fr-FR" sz="4400" dirty="0"/>
              <a:t>• </a:t>
            </a:r>
            <a:r>
              <a:rPr lang="fr-FR" sz="4400" dirty="0" smtClean="0"/>
              <a:t>Matrices (grilles / Plan) </a:t>
            </a:r>
            <a:r>
              <a:rPr lang="fr-FR" sz="4400" dirty="0"/>
              <a:t>et </a:t>
            </a:r>
            <a:r>
              <a:rPr lang="fr-FR" sz="4400" dirty="0" smtClean="0"/>
              <a:t>lanceurs (amorce)</a:t>
            </a:r>
            <a:endParaRPr lang="fr-FR" sz="4400" dirty="0"/>
          </a:p>
        </p:txBody>
      </p:sp>
    </p:spTree>
    <p:extLst>
      <p:ext uri="{BB962C8B-B14F-4D97-AF65-F5344CB8AC3E}">
        <p14:creationId xmlns:p14="http://schemas.microsoft.com/office/powerpoint/2010/main" val="39819991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702675"/>
          </a:xfrm>
        </p:spPr>
        <p:txBody>
          <a:bodyPr>
            <a:normAutofit fontScale="90000"/>
          </a:bodyPr>
          <a:lstStyle/>
          <a:p>
            <a:pPr algn="ctr"/>
            <a:r>
              <a:rPr lang="fr-FR" sz="4900" b="1" dirty="0">
                <a:solidFill>
                  <a:srgbClr val="7030A0"/>
                </a:solidFill>
              </a:rPr>
              <a:t>La parole de l’élève</a:t>
            </a:r>
            <a:br>
              <a:rPr lang="fr-FR" sz="4900" b="1" dirty="0">
                <a:solidFill>
                  <a:srgbClr val="7030A0"/>
                </a:solidFill>
              </a:rPr>
            </a:br>
            <a:r>
              <a:rPr lang="fr-FR" sz="4900" b="1" dirty="0">
                <a:solidFill>
                  <a:srgbClr val="7030A0"/>
                </a:solidFill>
              </a:rPr>
              <a:t>Laisser du temps au temps</a:t>
            </a:r>
            <a:r>
              <a:rPr lang="fr-FR" dirty="0"/>
              <a:t/>
            </a:r>
            <a:br>
              <a:rPr lang="fr-FR" dirty="0"/>
            </a:br>
            <a:endParaRPr lang="fr-FR" dirty="0"/>
          </a:p>
        </p:txBody>
      </p:sp>
      <p:sp>
        <p:nvSpPr>
          <p:cNvPr id="3" name="Espace réservé du contenu 2"/>
          <p:cNvSpPr>
            <a:spLocks noGrp="1"/>
          </p:cNvSpPr>
          <p:nvPr>
            <p:ph idx="1"/>
          </p:nvPr>
        </p:nvSpPr>
        <p:spPr>
          <a:xfrm>
            <a:off x="0" y="1825624"/>
            <a:ext cx="12192000" cy="5032375"/>
          </a:xfrm>
        </p:spPr>
        <p:txBody>
          <a:bodyPr>
            <a:normAutofit/>
          </a:bodyPr>
          <a:lstStyle/>
          <a:p>
            <a:r>
              <a:rPr lang="fr-FR" sz="4800" dirty="0" smtClean="0">
                <a:solidFill>
                  <a:srgbClr val="002060"/>
                </a:solidFill>
              </a:rPr>
              <a:t>Quels </a:t>
            </a:r>
            <a:r>
              <a:rPr lang="fr-FR" sz="4800" dirty="0">
                <a:solidFill>
                  <a:srgbClr val="002060"/>
                </a:solidFill>
              </a:rPr>
              <a:t>outils pour accompagner </a:t>
            </a:r>
            <a:r>
              <a:rPr lang="fr-FR" sz="4800" dirty="0" smtClean="0">
                <a:solidFill>
                  <a:srgbClr val="002060"/>
                </a:solidFill>
              </a:rPr>
              <a:t>la parole </a:t>
            </a:r>
            <a:r>
              <a:rPr lang="fr-FR" sz="4800" dirty="0">
                <a:solidFill>
                  <a:srgbClr val="002060"/>
                </a:solidFill>
              </a:rPr>
              <a:t>en émergence </a:t>
            </a:r>
            <a:r>
              <a:rPr lang="fr-FR" sz="4800" dirty="0" smtClean="0">
                <a:solidFill>
                  <a:srgbClr val="002060"/>
                </a:solidFill>
              </a:rPr>
              <a:t>?</a:t>
            </a:r>
          </a:p>
          <a:p>
            <a:pPr marL="0" indent="0">
              <a:buNone/>
            </a:pPr>
            <a:endParaRPr lang="fr-FR" sz="4800" dirty="0">
              <a:solidFill>
                <a:srgbClr val="002060"/>
              </a:solidFill>
            </a:endParaRPr>
          </a:p>
          <a:p>
            <a:pPr marL="0" indent="0">
              <a:buNone/>
            </a:pPr>
            <a:r>
              <a:rPr lang="fr-FR" sz="4800" i="1" dirty="0" smtClean="0">
                <a:solidFill>
                  <a:srgbClr val="002060"/>
                </a:solidFill>
              </a:rPr>
              <a:t>germer, collecter</a:t>
            </a:r>
            <a:r>
              <a:rPr lang="fr-FR" sz="4800" i="1" dirty="0">
                <a:solidFill>
                  <a:srgbClr val="002060"/>
                </a:solidFill>
              </a:rPr>
              <a:t>, ruminer, </a:t>
            </a:r>
            <a:r>
              <a:rPr lang="fr-FR" sz="4800" i="1" dirty="0" smtClean="0">
                <a:solidFill>
                  <a:srgbClr val="002060"/>
                </a:solidFill>
              </a:rPr>
              <a:t>etc…</a:t>
            </a:r>
            <a:endParaRPr lang="fr-FR" sz="4800" i="1" dirty="0">
              <a:solidFill>
                <a:srgbClr val="002060"/>
              </a:solidFill>
            </a:endParaRPr>
          </a:p>
        </p:txBody>
      </p:sp>
    </p:spTree>
    <p:extLst>
      <p:ext uri="{BB962C8B-B14F-4D97-AF65-F5344CB8AC3E}">
        <p14:creationId xmlns:p14="http://schemas.microsoft.com/office/powerpoint/2010/main" val="17946730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12192000" cy="1325563"/>
          </a:xfrm>
        </p:spPr>
        <p:txBody>
          <a:bodyPr/>
          <a:lstStyle/>
          <a:p>
            <a:pPr algn="ctr"/>
            <a:r>
              <a:rPr lang="fr-FR" b="1" dirty="0" smtClean="0">
                <a:solidFill>
                  <a:srgbClr val="002060"/>
                </a:solidFill>
              </a:rPr>
              <a:t>L’élève garde mémoire de ses </a:t>
            </a:r>
            <a:br>
              <a:rPr lang="fr-FR" b="1" dirty="0" smtClean="0">
                <a:solidFill>
                  <a:srgbClr val="002060"/>
                </a:solidFill>
              </a:rPr>
            </a:br>
            <a:r>
              <a:rPr lang="fr-FR" b="1" dirty="0" smtClean="0">
                <a:solidFill>
                  <a:srgbClr val="002060"/>
                </a:solidFill>
              </a:rPr>
              <a:t>parcours d’apprentissages</a:t>
            </a:r>
            <a:endParaRPr lang="fr-FR" b="1" dirty="0">
              <a:solidFill>
                <a:srgbClr val="002060"/>
              </a:solidFill>
            </a:endParaRPr>
          </a:p>
        </p:txBody>
      </p:sp>
      <p:sp>
        <p:nvSpPr>
          <p:cNvPr id="3" name="Espace réservé du contenu 2"/>
          <p:cNvSpPr>
            <a:spLocks noGrp="1"/>
          </p:cNvSpPr>
          <p:nvPr>
            <p:ph idx="1"/>
          </p:nvPr>
        </p:nvSpPr>
        <p:spPr>
          <a:xfrm>
            <a:off x="0" y="1325564"/>
            <a:ext cx="12192000" cy="5532436"/>
          </a:xfrm>
        </p:spPr>
        <p:txBody>
          <a:bodyPr/>
          <a:lstStyle/>
          <a:p>
            <a:pPr marL="0" indent="0">
              <a:buNone/>
            </a:pPr>
            <a:r>
              <a:rPr lang="fr-FR" dirty="0"/>
              <a:t>• carnet de </a:t>
            </a:r>
            <a:r>
              <a:rPr lang="fr-FR" dirty="0" smtClean="0"/>
              <a:t>prise de notes</a:t>
            </a:r>
            <a:endParaRPr lang="fr-FR" dirty="0"/>
          </a:p>
          <a:p>
            <a:pPr marL="0" indent="0">
              <a:buNone/>
            </a:pPr>
            <a:r>
              <a:rPr lang="fr-FR" dirty="0"/>
              <a:t>• carnet </a:t>
            </a:r>
            <a:r>
              <a:rPr lang="fr-FR" dirty="0" smtClean="0"/>
              <a:t>de lecteur</a:t>
            </a:r>
            <a:endParaRPr lang="fr-FR" dirty="0"/>
          </a:p>
          <a:p>
            <a:pPr marL="0" indent="0">
              <a:buNone/>
            </a:pPr>
            <a:r>
              <a:rPr lang="fr-FR" dirty="0"/>
              <a:t>• carnet de croquis</a:t>
            </a:r>
          </a:p>
          <a:p>
            <a:pPr marL="0" indent="0">
              <a:buNone/>
            </a:pPr>
            <a:r>
              <a:rPr lang="fr-FR" dirty="0"/>
              <a:t>• carnet de </a:t>
            </a:r>
            <a:r>
              <a:rPr lang="fr-FR" dirty="0" smtClean="0"/>
              <a:t>travail: journal de l’écolier</a:t>
            </a:r>
            <a:endParaRPr lang="fr-FR" dirty="0"/>
          </a:p>
          <a:p>
            <a:pPr marL="0" indent="0">
              <a:buNone/>
            </a:pPr>
            <a:r>
              <a:rPr lang="fr-FR" dirty="0"/>
              <a:t>• carnet de citations</a:t>
            </a:r>
          </a:p>
          <a:p>
            <a:pPr marL="0" indent="0">
              <a:buNone/>
            </a:pPr>
            <a:r>
              <a:rPr lang="fr-FR" dirty="0"/>
              <a:t>• cahier d’expérience</a:t>
            </a:r>
          </a:p>
          <a:p>
            <a:pPr marL="0" indent="0">
              <a:buNone/>
            </a:pPr>
            <a:r>
              <a:rPr lang="fr-FR" dirty="0"/>
              <a:t>• carnet de voyage</a:t>
            </a:r>
          </a:p>
          <a:p>
            <a:pPr marL="0" indent="0">
              <a:buNone/>
            </a:pPr>
            <a:r>
              <a:rPr lang="fr-FR" dirty="0"/>
              <a:t>• </a:t>
            </a:r>
            <a:r>
              <a:rPr lang="fr-FR" dirty="0" smtClean="0"/>
              <a:t>carnet d’écrivain </a:t>
            </a:r>
          </a:p>
          <a:p>
            <a:r>
              <a:rPr lang="fr-FR" dirty="0" smtClean="0"/>
              <a:t>Portfolio des réussites</a:t>
            </a:r>
          </a:p>
          <a:p>
            <a:pPr marL="0" indent="0">
              <a:buNone/>
            </a:pPr>
            <a:r>
              <a:rPr lang="fr-FR" dirty="0" smtClean="0"/>
              <a:t>…</a:t>
            </a:r>
            <a:endParaRPr lang="fr-FR" dirty="0"/>
          </a:p>
        </p:txBody>
      </p:sp>
    </p:spTree>
    <p:extLst>
      <p:ext uri="{BB962C8B-B14F-4D97-AF65-F5344CB8AC3E}">
        <p14:creationId xmlns:p14="http://schemas.microsoft.com/office/powerpoint/2010/main" val="11026465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
            <a:ext cx="12192000" cy="1513489"/>
          </a:xfrm>
        </p:spPr>
        <p:txBody>
          <a:bodyPr>
            <a:normAutofit fontScale="90000"/>
          </a:bodyPr>
          <a:lstStyle/>
          <a:p>
            <a:pPr algn="ctr"/>
            <a:r>
              <a:rPr lang="fr-FR" b="1" dirty="0">
                <a:solidFill>
                  <a:srgbClr val="7030A0"/>
                </a:solidFill>
              </a:rPr>
              <a:t>Des outils pour permettre le développement de la</a:t>
            </a:r>
            <a:br>
              <a:rPr lang="fr-FR" b="1" dirty="0">
                <a:solidFill>
                  <a:srgbClr val="7030A0"/>
                </a:solidFill>
              </a:rPr>
            </a:br>
            <a:r>
              <a:rPr lang="fr-FR" b="1" dirty="0">
                <a:solidFill>
                  <a:srgbClr val="7030A0"/>
                </a:solidFill>
              </a:rPr>
              <a:t>parole et de l’écrit</a:t>
            </a:r>
            <a:r>
              <a:rPr lang="fr-FR" dirty="0"/>
              <a:t/>
            </a:r>
            <a:br>
              <a:rPr lang="fr-FR" dirty="0"/>
            </a:br>
            <a:endParaRPr lang="fr-FR" dirty="0"/>
          </a:p>
        </p:txBody>
      </p:sp>
      <p:sp>
        <p:nvSpPr>
          <p:cNvPr id="3" name="Espace réservé du contenu 2"/>
          <p:cNvSpPr>
            <a:spLocks noGrp="1"/>
          </p:cNvSpPr>
          <p:nvPr>
            <p:ph idx="1"/>
          </p:nvPr>
        </p:nvSpPr>
        <p:spPr>
          <a:xfrm>
            <a:off x="0" y="1277006"/>
            <a:ext cx="12192000" cy="5580993"/>
          </a:xfrm>
        </p:spPr>
        <p:txBody>
          <a:bodyPr>
            <a:normAutofit/>
          </a:bodyPr>
          <a:lstStyle/>
          <a:p>
            <a:pPr marL="0" indent="0">
              <a:buNone/>
            </a:pPr>
            <a:r>
              <a:rPr lang="fr-FR" sz="4000" dirty="0" smtClean="0">
                <a:solidFill>
                  <a:srgbClr val="002060"/>
                </a:solidFill>
              </a:rPr>
              <a:t>• </a:t>
            </a:r>
            <a:r>
              <a:rPr lang="fr-FR" sz="4000" dirty="0">
                <a:solidFill>
                  <a:srgbClr val="002060"/>
                </a:solidFill>
              </a:rPr>
              <a:t>L</a:t>
            </a:r>
            <a:r>
              <a:rPr lang="fr-FR" sz="4000" dirty="0" smtClean="0">
                <a:solidFill>
                  <a:srgbClr val="002060"/>
                </a:solidFill>
              </a:rPr>
              <a:t>e carnet garde </a:t>
            </a:r>
            <a:r>
              <a:rPr lang="fr-FR" sz="4000" b="1" dirty="0">
                <a:solidFill>
                  <a:srgbClr val="7030A0"/>
                </a:solidFill>
              </a:rPr>
              <a:t>mémoire d’un </a:t>
            </a:r>
            <a:r>
              <a:rPr lang="fr-FR" sz="4000" b="1" dirty="0" smtClean="0">
                <a:solidFill>
                  <a:srgbClr val="7030A0"/>
                </a:solidFill>
              </a:rPr>
              <a:t>parcours personnel </a:t>
            </a:r>
            <a:r>
              <a:rPr lang="fr-FR" sz="4000" dirty="0" smtClean="0">
                <a:solidFill>
                  <a:srgbClr val="002060"/>
                </a:solidFill>
              </a:rPr>
              <a:t>de l’élève, il </a:t>
            </a:r>
            <a:r>
              <a:rPr lang="fr-FR" sz="4000" dirty="0">
                <a:solidFill>
                  <a:srgbClr val="002060"/>
                </a:solidFill>
              </a:rPr>
              <a:t>étaye </a:t>
            </a:r>
            <a:r>
              <a:rPr lang="fr-FR" sz="4000" dirty="0" smtClean="0">
                <a:solidFill>
                  <a:srgbClr val="002060"/>
                </a:solidFill>
              </a:rPr>
              <a:t>ce parcours</a:t>
            </a:r>
            <a:endParaRPr lang="fr-FR" sz="4000" dirty="0">
              <a:solidFill>
                <a:srgbClr val="002060"/>
              </a:solidFill>
            </a:endParaRPr>
          </a:p>
          <a:p>
            <a:pPr marL="0" indent="0">
              <a:buNone/>
            </a:pPr>
            <a:r>
              <a:rPr lang="fr-FR" sz="4000" dirty="0">
                <a:solidFill>
                  <a:srgbClr val="002060"/>
                </a:solidFill>
              </a:rPr>
              <a:t>• I</a:t>
            </a:r>
            <a:r>
              <a:rPr lang="fr-FR" sz="4000" dirty="0" smtClean="0">
                <a:solidFill>
                  <a:srgbClr val="002060"/>
                </a:solidFill>
              </a:rPr>
              <a:t>l est </a:t>
            </a:r>
            <a:r>
              <a:rPr lang="fr-FR" sz="4000" b="1" dirty="0" smtClean="0">
                <a:solidFill>
                  <a:srgbClr val="7030A0"/>
                </a:solidFill>
              </a:rPr>
              <a:t>illustré</a:t>
            </a:r>
            <a:r>
              <a:rPr lang="fr-FR" sz="4000" b="1" dirty="0">
                <a:solidFill>
                  <a:srgbClr val="7030A0"/>
                </a:solidFill>
              </a:rPr>
              <a:t>, annoté et commenté </a:t>
            </a:r>
            <a:r>
              <a:rPr lang="fr-FR" sz="4000" dirty="0" smtClean="0">
                <a:solidFill>
                  <a:srgbClr val="002060"/>
                </a:solidFill>
              </a:rPr>
              <a:t>par l’élève</a:t>
            </a:r>
            <a:endParaRPr lang="fr-FR" sz="4000" dirty="0">
              <a:solidFill>
                <a:srgbClr val="002060"/>
              </a:solidFill>
            </a:endParaRPr>
          </a:p>
          <a:p>
            <a:pPr marL="0" indent="0">
              <a:buNone/>
            </a:pPr>
            <a:r>
              <a:rPr lang="fr-FR" sz="4000" dirty="0">
                <a:solidFill>
                  <a:srgbClr val="002060"/>
                </a:solidFill>
              </a:rPr>
              <a:t>• </a:t>
            </a:r>
            <a:r>
              <a:rPr lang="fr-FR" sz="4000" dirty="0" smtClean="0">
                <a:solidFill>
                  <a:srgbClr val="002060"/>
                </a:solidFill>
              </a:rPr>
              <a:t>Ce </a:t>
            </a:r>
            <a:r>
              <a:rPr lang="fr-FR" sz="4000" dirty="0">
                <a:solidFill>
                  <a:srgbClr val="002060"/>
                </a:solidFill>
              </a:rPr>
              <a:t>cahier personnel est </a:t>
            </a:r>
            <a:r>
              <a:rPr lang="fr-FR" sz="4000" b="1" dirty="0">
                <a:solidFill>
                  <a:srgbClr val="7030A0"/>
                </a:solidFill>
              </a:rPr>
              <a:t>visé</a:t>
            </a:r>
            <a:r>
              <a:rPr lang="fr-FR" sz="4000" dirty="0">
                <a:solidFill>
                  <a:srgbClr val="002060"/>
                </a:solidFill>
              </a:rPr>
              <a:t> par le (ou </a:t>
            </a:r>
            <a:r>
              <a:rPr lang="fr-FR" sz="4000" dirty="0" smtClean="0">
                <a:solidFill>
                  <a:srgbClr val="002060"/>
                </a:solidFill>
              </a:rPr>
              <a:t>les) professeur(s</a:t>
            </a:r>
            <a:r>
              <a:rPr lang="fr-FR" sz="4000" dirty="0">
                <a:solidFill>
                  <a:srgbClr val="002060"/>
                </a:solidFill>
              </a:rPr>
              <a:t>) </a:t>
            </a:r>
          </a:p>
          <a:p>
            <a:pPr marL="0" indent="0">
              <a:buNone/>
            </a:pPr>
            <a:r>
              <a:rPr lang="fr-FR" sz="4000" dirty="0">
                <a:solidFill>
                  <a:srgbClr val="002060"/>
                </a:solidFill>
              </a:rPr>
              <a:t>• </a:t>
            </a:r>
            <a:r>
              <a:rPr lang="fr-FR" sz="4000" dirty="0" smtClean="0">
                <a:solidFill>
                  <a:srgbClr val="002060"/>
                </a:solidFill>
              </a:rPr>
              <a:t>Il permet le </a:t>
            </a:r>
            <a:r>
              <a:rPr lang="fr-FR" sz="4000" b="1" dirty="0">
                <a:solidFill>
                  <a:srgbClr val="7030A0"/>
                </a:solidFill>
              </a:rPr>
              <a:t>dialogue</a:t>
            </a:r>
            <a:r>
              <a:rPr lang="fr-FR" sz="4000" dirty="0">
                <a:solidFill>
                  <a:srgbClr val="002060"/>
                </a:solidFill>
              </a:rPr>
              <a:t> </a:t>
            </a:r>
            <a:r>
              <a:rPr lang="fr-FR" sz="4000" b="1" dirty="0">
                <a:solidFill>
                  <a:srgbClr val="002060"/>
                </a:solidFill>
              </a:rPr>
              <a:t>entre l’élève et </a:t>
            </a:r>
            <a:r>
              <a:rPr lang="fr-FR" sz="4000" b="1" dirty="0" smtClean="0">
                <a:solidFill>
                  <a:srgbClr val="002060"/>
                </a:solidFill>
              </a:rPr>
              <a:t>les enseignants </a:t>
            </a:r>
          </a:p>
          <a:p>
            <a:r>
              <a:rPr lang="fr-FR" sz="4000" dirty="0">
                <a:solidFill>
                  <a:srgbClr val="002060"/>
                </a:solidFill>
              </a:rPr>
              <a:t>Il permet le dialogue </a:t>
            </a:r>
            <a:r>
              <a:rPr lang="fr-FR" sz="4000" b="1" dirty="0">
                <a:solidFill>
                  <a:srgbClr val="002060"/>
                </a:solidFill>
              </a:rPr>
              <a:t>entre </a:t>
            </a:r>
            <a:r>
              <a:rPr lang="fr-FR" sz="4000" b="1" dirty="0" smtClean="0">
                <a:solidFill>
                  <a:srgbClr val="002060"/>
                </a:solidFill>
              </a:rPr>
              <a:t>les </a:t>
            </a:r>
            <a:r>
              <a:rPr lang="fr-FR" sz="4000" b="1" dirty="0">
                <a:solidFill>
                  <a:srgbClr val="002060"/>
                </a:solidFill>
              </a:rPr>
              <a:t>différents enseignants </a:t>
            </a:r>
          </a:p>
          <a:p>
            <a:pPr marL="0" indent="0">
              <a:buNone/>
            </a:pPr>
            <a:r>
              <a:rPr lang="fr-FR" sz="4000" dirty="0">
                <a:solidFill>
                  <a:srgbClr val="002060"/>
                </a:solidFill>
              </a:rPr>
              <a:t>• I</a:t>
            </a:r>
            <a:r>
              <a:rPr lang="fr-FR" sz="4000" dirty="0" smtClean="0">
                <a:solidFill>
                  <a:srgbClr val="002060"/>
                </a:solidFill>
              </a:rPr>
              <a:t>l </a:t>
            </a:r>
            <a:r>
              <a:rPr lang="fr-FR" sz="4000" dirty="0">
                <a:solidFill>
                  <a:srgbClr val="002060"/>
                </a:solidFill>
              </a:rPr>
              <a:t>permet le dialogue </a:t>
            </a:r>
            <a:r>
              <a:rPr lang="fr-FR" sz="4000" b="1" dirty="0">
                <a:solidFill>
                  <a:srgbClr val="002060"/>
                </a:solidFill>
              </a:rPr>
              <a:t>avec les autres </a:t>
            </a:r>
            <a:r>
              <a:rPr lang="fr-FR" sz="4000" b="1" dirty="0" smtClean="0">
                <a:solidFill>
                  <a:srgbClr val="002060"/>
                </a:solidFill>
              </a:rPr>
              <a:t>élèves </a:t>
            </a:r>
            <a:endParaRPr lang="fr-FR" sz="4000" dirty="0">
              <a:solidFill>
                <a:srgbClr val="002060"/>
              </a:solidFill>
            </a:endParaRPr>
          </a:p>
        </p:txBody>
      </p:sp>
    </p:spTree>
    <p:extLst>
      <p:ext uri="{BB962C8B-B14F-4D97-AF65-F5344CB8AC3E}">
        <p14:creationId xmlns:p14="http://schemas.microsoft.com/office/powerpoint/2010/main" val="2724297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1325563"/>
          </a:xfrm>
        </p:spPr>
        <p:txBody>
          <a:bodyPr/>
          <a:lstStyle/>
          <a:p>
            <a:pPr algn="ctr"/>
            <a:r>
              <a:rPr lang="fr-FR" b="1" dirty="0" smtClean="0">
                <a:solidFill>
                  <a:srgbClr val="FF0000"/>
                </a:solidFill>
              </a:rPr>
              <a:t>EVALUER L’ORAL?</a:t>
            </a:r>
            <a:endParaRPr lang="fr-FR" b="1" dirty="0">
              <a:solidFill>
                <a:srgbClr val="FF0000"/>
              </a:solidFill>
            </a:endParaRPr>
          </a:p>
        </p:txBody>
      </p:sp>
      <p:sp>
        <p:nvSpPr>
          <p:cNvPr id="3" name="Espace réservé du contenu 2"/>
          <p:cNvSpPr>
            <a:spLocks noGrp="1"/>
          </p:cNvSpPr>
          <p:nvPr>
            <p:ph idx="1"/>
          </p:nvPr>
        </p:nvSpPr>
        <p:spPr>
          <a:xfrm>
            <a:off x="0" y="1325564"/>
            <a:ext cx="12192000" cy="5532436"/>
          </a:xfrm>
        </p:spPr>
        <p:txBody>
          <a:bodyPr>
            <a:normAutofit lnSpcReduction="10000"/>
          </a:bodyPr>
          <a:lstStyle/>
          <a:p>
            <a:r>
              <a:rPr lang="fr-FR" sz="5400" dirty="0" smtClean="0"/>
              <a:t>Evaluer ce que l’on a enseigné</a:t>
            </a:r>
          </a:p>
          <a:p>
            <a:r>
              <a:rPr lang="fr-FR" sz="5400" dirty="0" smtClean="0"/>
              <a:t>Donner de nombreuses occasions de s’exercer</a:t>
            </a:r>
          </a:p>
          <a:p>
            <a:r>
              <a:rPr lang="fr-FR" sz="5400" dirty="0" smtClean="0"/>
              <a:t>Observer au quotidien: pointer les progrès</a:t>
            </a:r>
          </a:p>
          <a:p>
            <a:r>
              <a:rPr lang="fr-FR" sz="5400" dirty="0" smtClean="0"/>
              <a:t>Evaluer </a:t>
            </a:r>
            <a:r>
              <a:rPr lang="fr-FR" sz="5400" smtClean="0"/>
              <a:t>en situation </a:t>
            </a:r>
            <a:endParaRPr lang="fr-FR" sz="5400" dirty="0" smtClean="0"/>
          </a:p>
          <a:p>
            <a:r>
              <a:rPr lang="fr-FR" sz="5400" dirty="0" smtClean="0"/>
              <a:t>Pas « d’épreuve » spécifique</a:t>
            </a:r>
            <a:endParaRPr lang="fr-FR" sz="5400" dirty="0"/>
          </a:p>
        </p:txBody>
      </p:sp>
    </p:spTree>
    <p:extLst>
      <p:ext uri="{BB962C8B-B14F-4D97-AF65-F5344CB8AC3E}">
        <p14:creationId xmlns:p14="http://schemas.microsoft.com/office/powerpoint/2010/main" val="2497024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04952"/>
            <a:ext cx="12192000" cy="6653048"/>
          </a:xfrm>
        </p:spPr>
        <p:txBody>
          <a:bodyPr>
            <a:normAutofit lnSpcReduction="10000"/>
          </a:bodyPr>
          <a:lstStyle/>
          <a:p>
            <a:pPr marL="0" indent="0">
              <a:buNone/>
            </a:pPr>
            <a:r>
              <a:rPr lang="fr-FR" sz="4400" dirty="0" smtClean="0">
                <a:solidFill>
                  <a:srgbClr val="7030A0"/>
                </a:solidFill>
              </a:rPr>
              <a:t>Le </a:t>
            </a:r>
            <a:r>
              <a:rPr lang="fr-FR" sz="4400" dirty="0">
                <a:solidFill>
                  <a:srgbClr val="7030A0"/>
                </a:solidFill>
              </a:rPr>
              <a:t>point de vue de l’anthropologie du </a:t>
            </a:r>
            <a:r>
              <a:rPr lang="fr-FR" sz="4400" dirty="0" smtClean="0">
                <a:solidFill>
                  <a:srgbClr val="7030A0"/>
                </a:solidFill>
              </a:rPr>
              <a:t>langage</a:t>
            </a:r>
          </a:p>
          <a:p>
            <a:pPr marL="0" indent="0">
              <a:buNone/>
            </a:pPr>
            <a:endParaRPr lang="fr-FR" dirty="0" smtClean="0"/>
          </a:p>
          <a:p>
            <a:pPr marL="0" indent="0">
              <a:buNone/>
            </a:pPr>
            <a:r>
              <a:rPr lang="fr-FR" sz="4000" dirty="0" smtClean="0"/>
              <a:t>Se </a:t>
            </a:r>
            <a:r>
              <a:rPr lang="fr-FR" sz="4000" dirty="0"/>
              <a:t>rendre attentif aux </a:t>
            </a:r>
            <a:r>
              <a:rPr lang="fr-FR" sz="4000" b="1" dirty="0">
                <a:solidFill>
                  <a:srgbClr val="7030A0"/>
                </a:solidFill>
              </a:rPr>
              <a:t>fonctions </a:t>
            </a:r>
            <a:r>
              <a:rPr lang="fr-FR" sz="4000" b="1" dirty="0" smtClean="0">
                <a:solidFill>
                  <a:srgbClr val="7030A0"/>
                </a:solidFill>
              </a:rPr>
              <a:t>cognitives, sociales</a:t>
            </a:r>
            <a:r>
              <a:rPr lang="fr-FR" sz="4000" b="1" dirty="0">
                <a:solidFill>
                  <a:srgbClr val="7030A0"/>
                </a:solidFill>
              </a:rPr>
              <a:t>, affectives </a:t>
            </a:r>
            <a:r>
              <a:rPr lang="fr-FR" sz="4000" dirty="0"/>
              <a:t>de la parole, </a:t>
            </a:r>
            <a:r>
              <a:rPr lang="fr-FR" sz="4000" dirty="0" smtClean="0"/>
              <a:t>pas seulement </a:t>
            </a:r>
            <a:r>
              <a:rPr lang="fr-FR" sz="4000" dirty="0"/>
              <a:t>à sa fonction de medium </a:t>
            </a:r>
            <a:r>
              <a:rPr lang="fr-FR" sz="4000" dirty="0" smtClean="0"/>
              <a:t>:</a:t>
            </a:r>
            <a:endParaRPr lang="fr-FR" sz="4000" dirty="0"/>
          </a:p>
          <a:p>
            <a:r>
              <a:rPr lang="fr-FR" sz="4000" dirty="0"/>
              <a:t>– parler pour </a:t>
            </a:r>
            <a:r>
              <a:rPr lang="fr-FR" sz="4000" b="1" dirty="0">
                <a:solidFill>
                  <a:srgbClr val="7030A0"/>
                </a:solidFill>
              </a:rPr>
              <a:t>penser, réfléchir, élaborer</a:t>
            </a:r>
          </a:p>
          <a:p>
            <a:r>
              <a:rPr lang="fr-FR" sz="4000" dirty="0"/>
              <a:t>– parler pour </a:t>
            </a:r>
            <a:r>
              <a:rPr lang="fr-FR" sz="4000" b="1" dirty="0">
                <a:solidFill>
                  <a:srgbClr val="7030A0"/>
                </a:solidFill>
              </a:rPr>
              <a:t>apprendre</a:t>
            </a:r>
          </a:p>
          <a:p>
            <a:r>
              <a:rPr lang="fr-FR" sz="4000" dirty="0"/>
              <a:t>– parler pour </a:t>
            </a:r>
            <a:r>
              <a:rPr lang="fr-FR" sz="4000" b="1" dirty="0">
                <a:solidFill>
                  <a:srgbClr val="7030A0"/>
                </a:solidFill>
              </a:rPr>
              <a:t>se construire</a:t>
            </a:r>
          </a:p>
          <a:p>
            <a:r>
              <a:rPr lang="fr-FR" sz="4000" dirty="0"/>
              <a:t>– parler pour sentir, </a:t>
            </a:r>
            <a:r>
              <a:rPr lang="fr-FR" sz="4000" b="1" dirty="0">
                <a:solidFill>
                  <a:srgbClr val="7030A0"/>
                </a:solidFill>
              </a:rPr>
              <a:t>ressentir</a:t>
            </a:r>
            <a:r>
              <a:rPr lang="fr-FR" sz="4000" dirty="0"/>
              <a:t> </a:t>
            </a:r>
          </a:p>
          <a:p>
            <a:r>
              <a:rPr lang="fr-FR" sz="4000" dirty="0"/>
              <a:t>– parler pour </a:t>
            </a:r>
            <a:r>
              <a:rPr lang="fr-FR" sz="4000" b="1" dirty="0">
                <a:solidFill>
                  <a:srgbClr val="7030A0"/>
                </a:solidFill>
              </a:rPr>
              <a:t>s’inscrire dans un </a:t>
            </a:r>
            <a:r>
              <a:rPr lang="fr-FR" sz="4000" b="1" dirty="0" smtClean="0">
                <a:solidFill>
                  <a:srgbClr val="7030A0"/>
                </a:solidFill>
              </a:rPr>
              <a:t>collectif</a:t>
            </a:r>
          </a:p>
          <a:p>
            <a:pPr marL="0" indent="0" algn="r">
              <a:buNone/>
            </a:pPr>
            <a:r>
              <a:rPr lang="fr-FR" sz="1500" dirty="0"/>
              <a:t>J.C. </a:t>
            </a:r>
            <a:r>
              <a:rPr lang="fr-FR" sz="1500" dirty="0" err="1"/>
              <a:t>Chabanne</a:t>
            </a:r>
            <a:r>
              <a:rPr lang="fr-FR" sz="1500" dirty="0"/>
              <a:t> –LIRDEF Laboratoire Interdisciplinaire de Recherche en Didactique, Éducation &amp; Formation – Université Montpellier 2 </a:t>
            </a:r>
            <a:endParaRPr lang="fr-FR" sz="4000" dirty="0"/>
          </a:p>
        </p:txBody>
      </p:sp>
    </p:spTree>
    <p:extLst>
      <p:ext uri="{BB962C8B-B14F-4D97-AF65-F5344CB8AC3E}">
        <p14:creationId xmlns:p14="http://schemas.microsoft.com/office/powerpoint/2010/main" val="17614814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90073" y="0"/>
            <a:ext cx="10515600" cy="994611"/>
          </a:xfrm>
        </p:spPr>
        <p:txBody>
          <a:bodyPr>
            <a:normAutofit/>
          </a:bodyPr>
          <a:lstStyle/>
          <a:p>
            <a:pPr algn="ctr"/>
            <a:r>
              <a:rPr lang="fr-FR" sz="6000" b="1" dirty="0" smtClean="0">
                <a:solidFill>
                  <a:srgbClr val="002060"/>
                </a:solidFill>
              </a:rPr>
              <a:t>RÔLE DE L’ECOLE</a:t>
            </a:r>
            <a:endParaRPr lang="fr-FR" sz="6000" b="1" dirty="0">
              <a:solidFill>
                <a:srgbClr val="002060"/>
              </a:solidFill>
            </a:endParaRPr>
          </a:p>
        </p:txBody>
      </p:sp>
      <p:sp>
        <p:nvSpPr>
          <p:cNvPr id="4" name="Rectangle 3"/>
          <p:cNvSpPr/>
          <p:nvPr/>
        </p:nvSpPr>
        <p:spPr>
          <a:xfrm>
            <a:off x="0" y="1096795"/>
            <a:ext cx="4572000" cy="1411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400" dirty="0" smtClean="0"/>
              <a:t>EXPERIENCE SPECIFIQUE</a:t>
            </a:r>
            <a:endParaRPr lang="fr-FR" sz="5400" dirty="0"/>
          </a:p>
        </p:txBody>
      </p:sp>
      <p:sp>
        <p:nvSpPr>
          <p:cNvPr id="5" name="Ellipse 4"/>
          <p:cNvSpPr/>
          <p:nvPr/>
        </p:nvSpPr>
        <p:spPr>
          <a:xfrm>
            <a:off x="1" y="3214354"/>
            <a:ext cx="4572000" cy="120733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400" dirty="0" smtClean="0"/>
              <a:t>SAVOIRS</a:t>
            </a:r>
            <a:endParaRPr lang="fr-FR" sz="5400" dirty="0"/>
          </a:p>
        </p:txBody>
      </p:sp>
      <p:sp>
        <p:nvSpPr>
          <p:cNvPr id="7" name="Rectangle à coins arrondis 6"/>
          <p:cNvSpPr/>
          <p:nvPr/>
        </p:nvSpPr>
        <p:spPr>
          <a:xfrm>
            <a:off x="1" y="5229725"/>
            <a:ext cx="4572000" cy="12994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400" dirty="0" smtClean="0"/>
              <a:t>GENERIQUE</a:t>
            </a:r>
            <a:endParaRPr lang="fr-FR" sz="5400" dirty="0"/>
          </a:p>
        </p:txBody>
      </p:sp>
      <p:sp>
        <p:nvSpPr>
          <p:cNvPr id="8" name="Rectangle 7"/>
          <p:cNvSpPr/>
          <p:nvPr/>
        </p:nvSpPr>
        <p:spPr>
          <a:xfrm>
            <a:off x="5823285" y="1054601"/>
            <a:ext cx="6368715" cy="1411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400" dirty="0" smtClean="0"/>
              <a:t>ACTIVITE VECUE TACHE EFFECTUEE</a:t>
            </a:r>
            <a:endParaRPr lang="fr-FR" sz="5400" dirty="0"/>
          </a:p>
        </p:txBody>
      </p:sp>
      <p:sp>
        <p:nvSpPr>
          <p:cNvPr id="10" name="Rectangle 9"/>
          <p:cNvSpPr/>
          <p:nvPr/>
        </p:nvSpPr>
        <p:spPr>
          <a:xfrm>
            <a:off x="5823285" y="3009982"/>
            <a:ext cx="6368715" cy="14117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400" dirty="0" smtClean="0"/>
              <a:t>CONNAISSANCES</a:t>
            </a:r>
          </a:p>
          <a:p>
            <a:pPr algn="ctr"/>
            <a:r>
              <a:rPr lang="fr-FR" sz="5400" dirty="0" smtClean="0"/>
              <a:t>PROCEDURES</a:t>
            </a:r>
            <a:endParaRPr lang="fr-FR" sz="5400" dirty="0"/>
          </a:p>
        </p:txBody>
      </p:sp>
      <p:sp>
        <p:nvSpPr>
          <p:cNvPr id="11" name="Rectangle à coins arrondis 10"/>
          <p:cNvSpPr/>
          <p:nvPr/>
        </p:nvSpPr>
        <p:spPr>
          <a:xfrm>
            <a:off x="5823285" y="5229724"/>
            <a:ext cx="6368716" cy="129941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5400" dirty="0" smtClean="0"/>
              <a:t>CONCEPTUALISATION</a:t>
            </a:r>
            <a:endParaRPr lang="fr-FR" sz="5400" dirty="0"/>
          </a:p>
        </p:txBody>
      </p:sp>
      <p:sp>
        <p:nvSpPr>
          <p:cNvPr id="13" name="ZoneTexte 12"/>
          <p:cNvSpPr txBox="1"/>
          <p:nvPr/>
        </p:nvSpPr>
        <p:spPr>
          <a:xfrm>
            <a:off x="4765788" y="802105"/>
            <a:ext cx="915122" cy="6055895"/>
          </a:xfrm>
          <a:prstGeom prst="rect">
            <a:avLst/>
          </a:prstGeom>
          <a:noFill/>
        </p:spPr>
        <p:txBody>
          <a:bodyPr vert="wordArtVert" wrap="square" rtlCol="0">
            <a:spAutoFit/>
          </a:bodyPr>
          <a:lstStyle/>
          <a:p>
            <a:r>
              <a:rPr lang="fr-FR" sz="4000" b="1" dirty="0" smtClean="0">
                <a:solidFill>
                  <a:srgbClr val="C00000"/>
                </a:solidFill>
              </a:rPr>
              <a:t>DISCOURS</a:t>
            </a:r>
            <a:endParaRPr lang="fr-FR" sz="4000" b="1" dirty="0">
              <a:solidFill>
                <a:srgbClr val="C00000"/>
              </a:solidFill>
            </a:endParaRPr>
          </a:p>
        </p:txBody>
      </p:sp>
      <p:sp>
        <p:nvSpPr>
          <p:cNvPr id="14" name="Flèche vers le bas 13"/>
          <p:cNvSpPr/>
          <p:nvPr/>
        </p:nvSpPr>
        <p:spPr>
          <a:xfrm>
            <a:off x="2181726" y="2508501"/>
            <a:ext cx="336883" cy="705853"/>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vers le bas 14"/>
          <p:cNvSpPr/>
          <p:nvPr/>
        </p:nvSpPr>
        <p:spPr>
          <a:xfrm>
            <a:off x="2181726" y="4421688"/>
            <a:ext cx="336883" cy="808036"/>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Flèche vers le bas 15"/>
          <p:cNvSpPr/>
          <p:nvPr/>
        </p:nvSpPr>
        <p:spPr>
          <a:xfrm>
            <a:off x="8843211" y="2398627"/>
            <a:ext cx="328862" cy="611355"/>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lèche vers le bas 16"/>
          <p:cNvSpPr/>
          <p:nvPr/>
        </p:nvSpPr>
        <p:spPr>
          <a:xfrm>
            <a:off x="8843212" y="4421688"/>
            <a:ext cx="328862" cy="787817"/>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667651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966370"/>
          </a:xfrm>
        </p:spPr>
        <p:txBody>
          <a:bodyPr/>
          <a:lstStyle/>
          <a:p>
            <a:pPr algn="ctr"/>
            <a:r>
              <a:rPr lang="fr-FR" b="1" dirty="0" smtClean="0">
                <a:solidFill>
                  <a:srgbClr val="002060"/>
                </a:solidFill>
              </a:rPr>
              <a:t>ATTENDUS D’APPRENTISSAGE: SOCLE</a:t>
            </a:r>
            <a:endParaRPr lang="fr-FR" b="1" dirty="0">
              <a:solidFill>
                <a:srgbClr val="002060"/>
              </a:solidFill>
            </a:endParaRPr>
          </a:p>
        </p:txBody>
      </p:sp>
      <p:sp>
        <p:nvSpPr>
          <p:cNvPr id="3" name="Espace réservé du contenu 2"/>
          <p:cNvSpPr>
            <a:spLocks noGrp="1"/>
          </p:cNvSpPr>
          <p:nvPr>
            <p:ph idx="1"/>
          </p:nvPr>
        </p:nvSpPr>
        <p:spPr>
          <a:xfrm>
            <a:off x="0" y="1825624"/>
            <a:ext cx="12192000" cy="5032375"/>
          </a:xfrm>
        </p:spPr>
        <p:txBody>
          <a:bodyPr>
            <a:normAutofit/>
          </a:bodyPr>
          <a:lstStyle/>
          <a:p>
            <a:r>
              <a:rPr lang="fr-FR" sz="5400" dirty="0" smtClean="0"/>
              <a:t>DOMAINE 1: Les langages pour parler et communiquer</a:t>
            </a:r>
          </a:p>
          <a:p>
            <a:pPr marL="0" indent="0">
              <a:buNone/>
            </a:pPr>
            <a:endParaRPr lang="fr-FR" sz="5400" dirty="0" smtClean="0"/>
          </a:p>
          <a:p>
            <a:r>
              <a:rPr lang="fr-FR" sz="5400" dirty="0" smtClean="0"/>
              <a:t>TRANSVERSAL: Le langage oral dans les 5 domaines</a:t>
            </a:r>
            <a:endParaRPr lang="fr-FR" sz="5400" dirty="0"/>
          </a:p>
        </p:txBody>
      </p:sp>
    </p:spTree>
    <p:extLst>
      <p:ext uri="{BB962C8B-B14F-4D97-AF65-F5344CB8AC3E}">
        <p14:creationId xmlns:p14="http://schemas.microsoft.com/office/powerpoint/2010/main" val="336307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6"/>
            <a:ext cx="10515600" cy="1014496"/>
          </a:xfrm>
        </p:spPr>
        <p:txBody>
          <a:bodyPr>
            <a:normAutofit/>
          </a:bodyPr>
          <a:lstStyle/>
          <a:p>
            <a:pPr algn="ctr"/>
            <a:r>
              <a:rPr lang="fr-FR" sz="4800" b="1" dirty="0" smtClean="0">
                <a:solidFill>
                  <a:srgbClr val="002060"/>
                </a:solidFill>
              </a:rPr>
              <a:t>LANGAGE ORAL / DOMAINE 1</a:t>
            </a:r>
            <a:endParaRPr lang="fr-FR" sz="4800" b="1" dirty="0">
              <a:solidFill>
                <a:srgbClr val="002060"/>
              </a:solidFill>
            </a:endParaRPr>
          </a:p>
        </p:txBody>
      </p:sp>
      <p:sp>
        <p:nvSpPr>
          <p:cNvPr id="3" name="Espace réservé du contenu 2"/>
          <p:cNvSpPr>
            <a:spLocks noGrp="1"/>
          </p:cNvSpPr>
          <p:nvPr>
            <p:ph idx="1"/>
          </p:nvPr>
        </p:nvSpPr>
        <p:spPr>
          <a:xfrm>
            <a:off x="-1" y="1379622"/>
            <a:ext cx="12192001" cy="5478377"/>
          </a:xfrm>
        </p:spPr>
        <p:txBody>
          <a:bodyPr>
            <a:normAutofit/>
          </a:bodyPr>
          <a:lstStyle/>
          <a:p>
            <a:r>
              <a:rPr lang="fr-FR" sz="5400" dirty="0" smtClean="0">
                <a:solidFill>
                  <a:srgbClr val="7030A0"/>
                </a:solidFill>
              </a:rPr>
              <a:t>L’élève </a:t>
            </a:r>
            <a:r>
              <a:rPr lang="fr-FR" sz="5400" b="1" dirty="0" smtClean="0">
                <a:solidFill>
                  <a:srgbClr val="7030A0"/>
                </a:solidFill>
              </a:rPr>
              <a:t>parle, communique, argumente </a:t>
            </a:r>
            <a:r>
              <a:rPr lang="fr-FR" sz="5400" dirty="0" smtClean="0">
                <a:solidFill>
                  <a:srgbClr val="7030A0"/>
                </a:solidFill>
              </a:rPr>
              <a:t>à l’oral </a:t>
            </a:r>
            <a:r>
              <a:rPr lang="fr-FR" sz="5400" b="1" dirty="0" smtClean="0">
                <a:solidFill>
                  <a:srgbClr val="7030A0"/>
                </a:solidFill>
              </a:rPr>
              <a:t>de façon claire et organisée</a:t>
            </a:r>
          </a:p>
          <a:p>
            <a:r>
              <a:rPr lang="fr-FR" sz="5400" dirty="0" smtClean="0">
                <a:solidFill>
                  <a:srgbClr val="0070C0"/>
                </a:solidFill>
              </a:rPr>
              <a:t>Il </a:t>
            </a:r>
            <a:r>
              <a:rPr lang="fr-FR" sz="5400" b="1" dirty="0" smtClean="0">
                <a:solidFill>
                  <a:srgbClr val="0070C0"/>
                </a:solidFill>
              </a:rPr>
              <a:t>adapte</a:t>
            </a:r>
            <a:r>
              <a:rPr lang="fr-FR" sz="5400" dirty="0" smtClean="0">
                <a:solidFill>
                  <a:srgbClr val="0070C0"/>
                </a:solidFill>
              </a:rPr>
              <a:t> son </a:t>
            </a:r>
            <a:r>
              <a:rPr lang="fr-FR" sz="5400" b="1" dirty="0" smtClean="0">
                <a:solidFill>
                  <a:srgbClr val="0070C0"/>
                </a:solidFill>
              </a:rPr>
              <a:t>niveau de langue </a:t>
            </a:r>
            <a:r>
              <a:rPr lang="fr-FR" sz="5400" dirty="0" smtClean="0">
                <a:solidFill>
                  <a:srgbClr val="0070C0"/>
                </a:solidFill>
              </a:rPr>
              <a:t>et son </a:t>
            </a:r>
            <a:r>
              <a:rPr lang="fr-FR" sz="5400" b="1" dirty="0" smtClean="0">
                <a:solidFill>
                  <a:srgbClr val="0070C0"/>
                </a:solidFill>
              </a:rPr>
              <a:t>discours</a:t>
            </a:r>
            <a:r>
              <a:rPr lang="fr-FR" sz="5400" dirty="0" smtClean="0">
                <a:solidFill>
                  <a:srgbClr val="0070C0"/>
                </a:solidFill>
              </a:rPr>
              <a:t> à la situation</a:t>
            </a:r>
          </a:p>
          <a:p>
            <a:r>
              <a:rPr lang="fr-FR" sz="5400" dirty="0" smtClean="0">
                <a:solidFill>
                  <a:srgbClr val="7030A0"/>
                </a:solidFill>
              </a:rPr>
              <a:t>Il </a:t>
            </a:r>
            <a:r>
              <a:rPr lang="fr-FR" sz="5400" b="1" dirty="0" smtClean="0">
                <a:solidFill>
                  <a:srgbClr val="7030A0"/>
                </a:solidFill>
              </a:rPr>
              <a:t>écoute</a:t>
            </a:r>
            <a:r>
              <a:rPr lang="fr-FR" sz="5400" dirty="0" smtClean="0">
                <a:solidFill>
                  <a:srgbClr val="7030A0"/>
                </a:solidFill>
              </a:rPr>
              <a:t> et prend en compte ses </a:t>
            </a:r>
            <a:r>
              <a:rPr lang="fr-FR" sz="5400" b="1" dirty="0" smtClean="0">
                <a:solidFill>
                  <a:srgbClr val="7030A0"/>
                </a:solidFill>
              </a:rPr>
              <a:t>interlocuteurs</a:t>
            </a:r>
            <a:endParaRPr lang="fr-FR" sz="5400" b="1" dirty="0">
              <a:solidFill>
                <a:srgbClr val="7030A0"/>
              </a:solidFill>
            </a:endParaRPr>
          </a:p>
        </p:txBody>
      </p:sp>
    </p:spTree>
    <p:extLst>
      <p:ext uri="{BB962C8B-B14F-4D97-AF65-F5344CB8AC3E}">
        <p14:creationId xmlns:p14="http://schemas.microsoft.com/office/powerpoint/2010/main" val="4216150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998454"/>
          </a:xfrm>
        </p:spPr>
        <p:txBody>
          <a:bodyPr>
            <a:normAutofit/>
          </a:bodyPr>
          <a:lstStyle/>
          <a:p>
            <a:pPr algn="ctr"/>
            <a:r>
              <a:rPr lang="fr-FR" sz="4800" b="1" dirty="0" smtClean="0">
                <a:solidFill>
                  <a:srgbClr val="0070C0"/>
                </a:solidFill>
              </a:rPr>
              <a:t>LANGAGE ORAL / DOMAINE 2</a:t>
            </a:r>
            <a:endParaRPr lang="fr-FR" sz="4800" b="1" dirty="0">
              <a:solidFill>
                <a:srgbClr val="0070C0"/>
              </a:solidFill>
            </a:endParaRPr>
          </a:p>
        </p:txBody>
      </p:sp>
      <p:sp>
        <p:nvSpPr>
          <p:cNvPr id="3" name="Espace réservé du contenu 2"/>
          <p:cNvSpPr>
            <a:spLocks noGrp="1"/>
          </p:cNvSpPr>
          <p:nvPr>
            <p:ph idx="1"/>
          </p:nvPr>
        </p:nvSpPr>
        <p:spPr>
          <a:xfrm>
            <a:off x="0" y="818148"/>
            <a:ext cx="12192000" cy="6039852"/>
          </a:xfrm>
        </p:spPr>
        <p:txBody>
          <a:bodyPr>
            <a:normAutofit/>
          </a:bodyPr>
          <a:lstStyle/>
          <a:p>
            <a:r>
              <a:rPr lang="fr-FR" sz="4800" dirty="0" smtClean="0">
                <a:solidFill>
                  <a:srgbClr val="7030A0"/>
                </a:solidFill>
              </a:rPr>
              <a:t>L’élève gère les </a:t>
            </a:r>
            <a:r>
              <a:rPr lang="fr-FR" sz="4800" b="1" dirty="0" smtClean="0">
                <a:solidFill>
                  <a:srgbClr val="7030A0"/>
                </a:solidFill>
              </a:rPr>
              <a:t>étapes d’une production</a:t>
            </a:r>
            <a:r>
              <a:rPr lang="fr-FR" sz="4800" dirty="0" smtClean="0">
                <a:solidFill>
                  <a:srgbClr val="7030A0"/>
                </a:solidFill>
              </a:rPr>
              <a:t>, écrite ou non, mémorise ce qui doit l’être.</a:t>
            </a:r>
          </a:p>
          <a:p>
            <a:r>
              <a:rPr lang="fr-FR" sz="4800" dirty="0" smtClean="0">
                <a:solidFill>
                  <a:srgbClr val="0070C0"/>
                </a:solidFill>
              </a:rPr>
              <a:t>Il travaille en </a:t>
            </a:r>
            <a:r>
              <a:rPr lang="fr-FR" sz="4800" b="1" dirty="0" smtClean="0">
                <a:solidFill>
                  <a:srgbClr val="0070C0"/>
                </a:solidFill>
              </a:rPr>
              <a:t>équipe</a:t>
            </a:r>
            <a:r>
              <a:rPr lang="fr-FR" sz="4800" dirty="0" smtClean="0">
                <a:solidFill>
                  <a:srgbClr val="0070C0"/>
                </a:solidFill>
              </a:rPr>
              <a:t>, partage des tâches</a:t>
            </a:r>
          </a:p>
          <a:p>
            <a:r>
              <a:rPr lang="fr-FR" sz="4800" dirty="0" smtClean="0">
                <a:solidFill>
                  <a:srgbClr val="7030A0"/>
                </a:solidFill>
              </a:rPr>
              <a:t>Il s’engage dans un </a:t>
            </a:r>
            <a:r>
              <a:rPr lang="fr-FR" sz="4800" b="1" dirty="0" smtClean="0">
                <a:solidFill>
                  <a:srgbClr val="7030A0"/>
                </a:solidFill>
              </a:rPr>
              <a:t>dialogue constructif</a:t>
            </a:r>
            <a:r>
              <a:rPr lang="fr-FR" sz="4800" dirty="0" smtClean="0">
                <a:solidFill>
                  <a:srgbClr val="7030A0"/>
                </a:solidFill>
              </a:rPr>
              <a:t>, accepte la contradiction tout en défendant son point de vue</a:t>
            </a:r>
          </a:p>
          <a:p>
            <a:r>
              <a:rPr lang="fr-FR" sz="4800" dirty="0" smtClean="0">
                <a:solidFill>
                  <a:srgbClr val="0070C0"/>
                </a:solidFill>
              </a:rPr>
              <a:t>Il fait preuve de diplomatie, </a:t>
            </a:r>
            <a:r>
              <a:rPr lang="fr-FR" sz="4800" b="1" dirty="0" smtClean="0">
                <a:solidFill>
                  <a:srgbClr val="0070C0"/>
                </a:solidFill>
              </a:rPr>
              <a:t>négocie</a:t>
            </a:r>
            <a:r>
              <a:rPr lang="fr-FR" sz="4800" dirty="0" smtClean="0">
                <a:solidFill>
                  <a:srgbClr val="0070C0"/>
                </a:solidFill>
              </a:rPr>
              <a:t> et recherche un </a:t>
            </a:r>
            <a:r>
              <a:rPr lang="fr-FR" sz="4800" b="1" dirty="0" smtClean="0">
                <a:solidFill>
                  <a:srgbClr val="0070C0"/>
                </a:solidFill>
              </a:rPr>
              <a:t>consensus</a:t>
            </a:r>
            <a:endParaRPr lang="fr-FR" sz="4800" b="1" dirty="0">
              <a:solidFill>
                <a:srgbClr val="0070C0"/>
              </a:solidFill>
            </a:endParaRPr>
          </a:p>
        </p:txBody>
      </p:sp>
    </p:spTree>
    <p:extLst>
      <p:ext uri="{BB962C8B-B14F-4D97-AF65-F5344CB8AC3E}">
        <p14:creationId xmlns:p14="http://schemas.microsoft.com/office/powerpoint/2010/main" val="3208001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902201"/>
          </a:xfrm>
        </p:spPr>
        <p:txBody>
          <a:bodyPr/>
          <a:lstStyle/>
          <a:p>
            <a:pPr algn="ctr"/>
            <a:r>
              <a:rPr lang="fr-FR" b="1" dirty="0" smtClean="0">
                <a:solidFill>
                  <a:srgbClr val="0070C0"/>
                </a:solidFill>
              </a:rPr>
              <a:t>LANGAGE ORAL / DOMAINE 3</a:t>
            </a:r>
            <a:endParaRPr lang="fr-FR" dirty="0"/>
          </a:p>
        </p:txBody>
      </p:sp>
      <p:sp>
        <p:nvSpPr>
          <p:cNvPr id="3" name="Espace réservé du contenu 2"/>
          <p:cNvSpPr>
            <a:spLocks noGrp="1"/>
          </p:cNvSpPr>
          <p:nvPr>
            <p:ph idx="1"/>
          </p:nvPr>
        </p:nvSpPr>
        <p:spPr>
          <a:xfrm>
            <a:off x="0" y="902200"/>
            <a:ext cx="12191999" cy="5955799"/>
          </a:xfrm>
        </p:spPr>
        <p:txBody>
          <a:bodyPr>
            <a:normAutofit/>
          </a:bodyPr>
          <a:lstStyle/>
          <a:p>
            <a:r>
              <a:rPr lang="fr-FR" sz="4400" dirty="0" smtClean="0">
                <a:solidFill>
                  <a:srgbClr val="7030A0"/>
                </a:solidFill>
              </a:rPr>
              <a:t>L’élève exprime ses </a:t>
            </a:r>
            <a:r>
              <a:rPr lang="fr-FR" sz="4400" b="1" dirty="0" smtClean="0">
                <a:solidFill>
                  <a:srgbClr val="7030A0"/>
                </a:solidFill>
              </a:rPr>
              <a:t>sentiments</a:t>
            </a:r>
            <a:r>
              <a:rPr lang="fr-FR" sz="4400" dirty="0" smtClean="0">
                <a:solidFill>
                  <a:srgbClr val="7030A0"/>
                </a:solidFill>
              </a:rPr>
              <a:t> et ses </a:t>
            </a:r>
            <a:r>
              <a:rPr lang="fr-FR" sz="4400" b="1" dirty="0" smtClean="0">
                <a:solidFill>
                  <a:srgbClr val="7030A0"/>
                </a:solidFill>
              </a:rPr>
              <a:t>émotions</a:t>
            </a:r>
            <a:r>
              <a:rPr lang="fr-FR" sz="4400" dirty="0" smtClean="0">
                <a:solidFill>
                  <a:srgbClr val="7030A0"/>
                </a:solidFill>
              </a:rPr>
              <a:t> en utilisant un vocabulaire précis</a:t>
            </a:r>
          </a:p>
          <a:p>
            <a:r>
              <a:rPr lang="fr-FR" sz="4400" dirty="0" smtClean="0">
                <a:solidFill>
                  <a:srgbClr val="0070C0"/>
                </a:solidFill>
              </a:rPr>
              <a:t>Il est attentif à la </a:t>
            </a:r>
            <a:r>
              <a:rPr lang="fr-FR" sz="4400" b="1" dirty="0" smtClean="0">
                <a:solidFill>
                  <a:srgbClr val="0070C0"/>
                </a:solidFill>
              </a:rPr>
              <a:t>portée de ses paroles </a:t>
            </a:r>
            <a:r>
              <a:rPr lang="fr-FR" sz="4400" dirty="0" smtClean="0">
                <a:solidFill>
                  <a:srgbClr val="0070C0"/>
                </a:solidFill>
              </a:rPr>
              <a:t>et à la responsabilité de ses actes</a:t>
            </a:r>
          </a:p>
          <a:p>
            <a:r>
              <a:rPr lang="fr-FR" sz="4400" dirty="0" smtClean="0">
                <a:solidFill>
                  <a:srgbClr val="7030A0"/>
                </a:solidFill>
              </a:rPr>
              <a:t>Il fonde et défend ses jugements en s’appuyant sur sa </a:t>
            </a:r>
            <a:r>
              <a:rPr lang="fr-FR" sz="4400" b="1" dirty="0" smtClean="0">
                <a:solidFill>
                  <a:srgbClr val="7030A0"/>
                </a:solidFill>
              </a:rPr>
              <a:t>réflexion</a:t>
            </a:r>
            <a:r>
              <a:rPr lang="fr-FR" sz="4400" dirty="0" smtClean="0">
                <a:solidFill>
                  <a:srgbClr val="7030A0"/>
                </a:solidFill>
              </a:rPr>
              <a:t> et sur sa </a:t>
            </a:r>
            <a:r>
              <a:rPr lang="fr-FR" sz="4400" b="1" dirty="0" smtClean="0">
                <a:solidFill>
                  <a:srgbClr val="7030A0"/>
                </a:solidFill>
              </a:rPr>
              <a:t>maitrise de l’argumentation</a:t>
            </a:r>
          </a:p>
          <a:p>
            <a:r>
              <a:rPr lang="fr-FR" sz="4400" dirty="0" smtClean="0">
                <a:solidFill>
                  <a:srgbClr val="0070C0"/>
                </a:solidFill>
              </a:rPr>
              <a:t>Il comprend les </a:t>
            </a:r>
            <a:r>
              <a:rPr lang="fr-FR" sz="4400" b="1" dirty="0" smtClean="0">
                <a:solidFill>
                  <a:srgbClr val="0070C0"/>
                </a:solidFill>
              </a:rPr>
              <a:t>choix moraux </a:t>
            </a:r>
            <a:r>
              <a:rPr lang="fr-FR" sz="4400" dirty="0" smtClean="0">
                <a:solidFill>
                  <a:srgbClr val="0070C0"/>
                </a:solidFill>
              </a:rPr>
              <a:t>que chacun fait dans sa vie; il peut discuter de ces choix ainsi que de grands problèmes éthiques </a:t>
            </a:r>
            <a:endParaRPr lang="fr-FR" sz="4400" dirty="0">
              <a:solidFill>
                <a:srgbClr val="0070C0"/>
              </a:solidFill>
            </a:endParaRPr>
          </a:p>
        </p:txBody>
      </p:sp>
    </p:spTree>
    <p:extLst>
      <p:ext uri="{BB962C8B-B14F-4D97-AF65-F5344CB8AC3E}">
        <p14:creationId xmlns:p14="http://schemas.microsoft.com/office/powerpoint/2010/main" val="568866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0"/>
            <a:ext cx="10515600" cy="805949"/>
          </a:xfrm>
        </p:spPr>
        <p:txBody>
          <a:bodyPr/>
          <a:lstStyle/>
          <a:p>
            <a:pPr algn="ctr"/>
            <a:r>
              <a:rPr lang="fr-FR" b="1" dirty="0" smtClean="0">
                <a:solidFill>
                  <a:srgbClr val="0070C0"/>
                </a:solidFill>
              </a:rPr>
              <a:t>LANGAGE ORAL / DOMAINE 3</a:t>
            </a:r>
            <a:endParaRPr lang="fr-FR" dirty="0"/>
          </a:p>
        </p:txBody>
      </p:sp>
      <p:sp>
        <p:nvSpPr>
          <p:cNvPr id="3" name="Espace réservé du contenu 2"/>
          <p:cNvSpPr>
            <a:spLocks noGrp="1"/>
          </p:cNvSpPr>
          <p:nvPr>
            <p:ph idx="1"/>
          </p:nvPr>
        </p:nvSpPr>
        <p:spPr>
          <a:xfrm>
            <a:off x="0" y="805948"/>
            <a:ext cx="12192000" cy="6052051"/>
          </a:xfrm>
        </p:spPr>
        <p:txBody>
          <a:bodyPr>
            <a:normAutofit/>
          </a:bodyPr>
          <a:lstStyle/>
          <a:p>
            <a:r>
              <a:rPr lang="fr-FR" sz="4400" dirty="0" smtClean="0">
                <a:solidFill>
                  <a:srgbClr val="7030A0"/>
                </a:solidFill>
              </a:rPr>
              <a:t>L’élève </a:t>
            </a:r>
            <a:r>
              <a:rPr lang="fr-FR" sz="4400" b="1" dirty="0" smtClean="0">
                <a:solidFill>
                  <a:srgbClr val="7030A0"/>
                </a:solidFill>
              </a:rPr>
              <a:t>vérifie la validité d’une information </a:t>
            </a:r>
            <a:r>
              <a:rPr lang="fr-FR" sz="4400" dirty="0" smtClean="0">
                <a:solidFill>
                  <a:srgbClr val="7030A0"/>
                </a:solidFill>
              </a:rPr>
              <a:t>et distingue ce qui est objectif et ce qui est subjectif</a:t>
            </a:r>
          </a:p>
          <a:p>
            <a:r>
              <a:rPr lang="fr-FR" sz="4400" dirty="0" smtClean="0">
                <a:solidFill>
                  <a:srgbClr val="0070C0"/>
                </a:solidFill>
              </a:rPr>
              <a:t>Il apprend à </a:t>
            </a:r>
            <a:r>
              <a:rPr lang="fr-FR" sz="4400" b="1" dirty="0" smtClean="0">
                <a:solidFill>
                  <a:srgbClr val="0070C0"/>
                </a:solidFill>
              </a:rPr>
              <a:t>justifier ses choix </a:t>
            </a:r>
            <a:r>
              <a:rPr lang="fr-FR" sz="4400" dirty="0" smtClean="0">
                <a:solidFill>
                  <a:srgbClr val="0070C0"/>
                </a:solidFill>
              </a:rPr>
              <a:t>et à </a:t>
            </a:r>
            <a:r>
              <a:rPr lang="fr-FR" sz="4400" b="1" dirty="0" smtClean="0">
                <a:solidFill>
                  <a:srgbClr val="0070C0"/>
                </a:solidFill>
              </a:rPr>
              <a:t>confronter</a:t>
            </a:r>
            <a:r>
              <a:rPr lang="fr-FR" sz="4400" dirty="0" smtClean="0">
                <a:solidFill>
                  <a:srgbClr val="0070C0"/>
                </a:solidFill>
              </a:rPr>
              <a:t> ses propres jugements avec ceux des autres</a:t>
            </a:r>
          </a:p>
          <a:p>
            <a:r>
              <a:rPr lang="fr-FR" sz="4400" dirty="0" smtClean="0">
                <a:solidFill>
                  <a:srgbClr val="7030A0"/>
                </a:solidFill>
              </a:rPr>
              <a:t>Il sait </a:t>
            </a:r>
            <a:r>
              <a:rPr lang="fr-FR" sz="4400" b="1" dirty="0" smtClean="0">
                <a:solidFill>
                  <a:srgbClr val="7030A0"/>
                </a:solidFill>
              </a:rPr>
              <a:t>remettre en cause </a:t>
            </a:r>
            <a:r>
              <a:rPr lang="fr-FR" sz="4400" dirty="0" smtClean="0">
                <a:solidFill>
                  <a:srgbClr val="7030A0"/>
                </a:solidFill>
              </a:rPr>
              <a:t>ses jugements initiaux après un </a:t>
            </a:r>
            <a:r>
              <a:rPr lang="fr-FR" sz="4400" b="1" dirty="0" smtClean="0">
                <a:solidFill>
                  <a:srgbClr val="7030A0"/>
                </a:solidFill>
              </a:rPr>
              <a:t>débat argumenté</a:t>
            </a:r>
          </a:p>
          <a:p>
            <a:r>
              <a:rPr lang="fr-FR" sz="4400" dirty="0" smtClean="0">
                <a:solidFill>
                  <a:srgbClr val="0070C0"/>
                </a:solidFill>
              </a:rPr>
              <a:t>Il distingue son </a:t>
            </a:r>
            <a:r>
              <a:rPr lang="fr-FR" sz="4400" b="1" dirty="0" smtClean="0">
                <a:solidFill>
                  <a:srgbClr val="0070C0"/>
                </a:solidFill>
              </a:rPr>
              <a:t>intérêt particulier </a:t>
            </a:r>
            <a:r>
              <a:rPr lang="fr-FR" sz="4400" dirty="0" smtClean="0">
                <a:solidFill>
                  <a:srgbClr val="0070C0"/>
                </a:solidFill>
              </a:rPr>
              <a:t>de l’intérêt </a:t>
            </a:r>
            <a:r>
              <a:rPr lang="fr-FR" sz="4400" b="1" dirty="0" smtClean="0">
                <a:solidFill>
                  <a:srgbClr val="0070C0"/>
                </a:solidFill>
              </a:rPr>
              <a:t>général</a:t>
            </a:r>
            <a:endParaRPr lang="fr-FR" sz="4400" b="1" dirty="0">
              <a:solidFill>
                <a:srgbClr val="0070C0"/>
              </a:solidFill>
            </a:endParaRPr>
          </a:p>
        </p:txBody>
      </p:sp>
    </p:spTree>
    <p:extLst>
      <p:ext uri="{BB962C8B-B14F-4D97-AF65-F5344CB8AC3E}">
        <p14:creationId xmlns:p14="http://schemas.microsoft.com/office/powerpoint/2010/main" val="36949813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558</TotalTime>
  <Words>2180</Words>
  <Application>Microsoft Office PowerPoint</Application>
  <PresentationFormat>Grand écran</PresentationFormat>
  <Paragraphs>236</Paragraphs>
  <Slides>24</Slides>
  <Notes>23</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24</vt:i4>
      </vt:variant>
    </vt:vector>
  </HeadingPairs>
  <TitlesOfParts>
    <vt:vector size="29" baseType="lpstr">
      <vt:lpstr>Arial</vt:lpstr>
      <vt:lpstr>Calibri</vt:lpstr>
      <vt:lpstr>Calibri Light</vt:lpstr>
      <vt:lpstr>Wingdings</vt:lpstr>
      <vt:lpstr>Thème Office</vt:lpstr>
      <vt:lpstr>L’oral: les enjeux</vt:lpstr>
      <vt:lpstr>CHANGEMENTS EFFECTIFS: REDUIRE LES INEGALITES</vt:lpstr>
      <vt:lpstr>Présentation PowerPoint</vt:lpstr>
      <vt:lpstr>RÔLE DE L’ECOLE</vt:lpstr>
      <vt:lpstr>ATTENDUS D’APPRENTISSAGE: SOCLE</vt:lpstr>
      <vt:lpstr>LANGAGE ORAL / DOMAINE 1</vt:lpstr>
      <vt:lpstr>LANGAGE ORAL / DOMAINE 2</vt:lpstr>
      <vt:lpstr>LANGAGE ORAL / DOMAINE 3</vt:lpstr>
      <vt:lpstr>LANGAGE ORAL / DOMAINE 3</vt:lpstr>
      <vt:lpstr>LANGAGE ORAL / DOMAINE 4</vt:lpstr>
      <vt:lpstr>LANGAGE ORAL / DOMAINE 5</vt:lpstr>
      <vt:lpstr>Présentation PowerPoint</vt:lpstr>
      <vt:lpstr>Boites à outils : un exemple en arts visuels </vt:lpstr>
      <vt:lpstr>Lancer et outiller la parole   </vt:lpstr>
      <vt:lpstr>Quelle parole pour appeler la parole ? La consigne</vt:lpstr>
      <vt:lpstr>Consignes expertes / Questions naïves (ou réciproquement…) </vt:lpstr>
      <vt:lpstr>Consignes expertes / Questions naïves (ou réciproquement…)</vt:lpstr>
      <vt:lpstr>Consignes expertes / Questions naïves (ou réciproquement…)</vt:lpstr>
      <vt:lpstr>Consignes expertes / Questions naïves (ou réciproquement…)</vt:lpstr>
      <vt:lpstr>Banque d’outils pour parler</vt:lpstr>
      <vt:lpstr>La parole de l’élève Laisser du temps au temps </vt:lpstr>
      <vt:lpstr>L’élève garde mémoire de ses  parcours d’apprentissages</vt:lpstr>
      <vt:lpstr>Des outils pour permettre le développement de la parole et de l’écrit </vt:lpstr>
      <vt:lpstr>EVALUER L’ORAL?</vt:lpstr>
    </vt:vector>
  </TitlesOfParts>
  <Company>ACADEMIE DE LYON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L’oral: les enjeux</dc:title>
  <dc:creator>circo</dc:creator>
  <cp:lastModifiedBy>circo</cp:lastModifiedBy>
  <cp:revision>64</cp:revision>
  <cp:lastPrinted>2016-10-19T09:59:14Z</cp:lastPrinted>
  <dcterms:created xsi:type="dcterms:W3CDTF">2016-10-11T11:59:19Z</dcterms:created>
  <dcterms:modified xsi:type="dcterms:W3CDTF">2017-04-06T14:55:33Z</dcterms:modified>
</cp:coreProperties>
</file>