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61" r:id="rId6"/>
    <p:sldId id="260" r:id="rId7"/>
    <p:sldId id="262" r:id="rId8"/>
    <p:sldId id="259" r:id="rId9"/>
    <p:sldId id="263" r:id="rId10"/>
    <p:sldId id="264" r:id="rId11"/>
    <p:sldId id="273" r:id="rId12"/>
    <p:sldId id="265" r:id="rId13"/>
    <p:sldId id="266" r:id="rId14"/>
    <p:sldId id="269" r:id="rId15"/>
    <p:sldId id="267" r:id="rId16"/>
    <p:sldId id="268" r:id="rId17"/>
    <p:sldId id="27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ED26-BFDE-421E-89DC-63D53F760D5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A867-B67C-4FB2-9F00-FFB2DAF8D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0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ED26-BFDE-421E-89DC-63D53F760D5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A867-B67C-4FB2-9F00-FFB2DAF8D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37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ED26-BFDE-421E-89DC-63D53F760D5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A867-B67C-4FB2-9F00-FFB2DAF8D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15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ED26-BFDE-421E-89DC-63D53F760D5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A867-B67C-4FB2-9F00-FFB2DAF8D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6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ED26-BFDE-421E-89DC-63D53F760D5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A867-B67C-4FB2-9F00-FFB2DAF8D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56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ED26-BFDE-421E-89DC-63D53F760D5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A867-B67C-4FB2-9F00-FFB2DAF8D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64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ED26-BFDE-421E-89DC-63D53F760D5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A867-B67C-4FB2-9F00-FFB2DAF8D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98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ED26-BFDE-421E-89DC-63D53F760D5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A867-B67C-4FB2-9F00-FFB2DAF8D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147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ED26-BFDE-421E-89DC-63D53F760D5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A867-B67C-4FB2-9F00-FFB2DAF8D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8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ED26-BFDE-421E-89DC-63D53F760D5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A867-B67C-4FB2-9F00-FFB2DAF8D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92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ED26-BFDE-421E-89DC-63D53F760D5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EA867-B67C-4FB2-9F00-FFB2DAF8D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23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2ED26-BFDE-421E-89DC-63D53F760D58}" type="datetimeFigureOut">
              <a:rPr lang="fr-FR" smtClean="0"/>
              <a:t>24/03/2020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EA867-B67C-4FB2-9F00-FFB2DAF8D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72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	</a:t>
            </a:r>
            <a:r>
              <a:rPr lang="fr-FR" b="1" dirty="0" smtClean="0">
                <a:solidFill>
                  <a:srgbClr val="7030A0"/>
                </a:solidFill>
              </a:rPr>
              <a:t>DEFINIR LE CONCEPT « TEXTE »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97527" y="4447309"/>
            <a:ext cx="9670473" cy="1330036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Procédé de définition de concept par exemples OUI/NON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Britt</a:t>
            </a:r>
            <a:r>
              <a:rPr lang="fr-FR" dirty="0" smtClean="0"/>
              <a:t>-Mary Barth</a:t>
            </a:r>
          </a:p>
          <a:p>
            <a:r>
              <a:rPr lang="fr-FR" i="1" dirty="0" smtClean="0"/>
              <a:t>Formation « Comprendre un texte » Sylvie </a:t>
            </a:r>
            <a:r>
              <a:rPr lang="fr-FR" i="1" dirty="0" err="1" smtClean="0"/>
              <a:t>Coustier</a:t>
            </a:r>
            <a:r>
              <a:rPr lang="fr-FR" i="1" dirty="0" smtClean="0"/>
              <a:t> – CPAIEN Oullins Mars 2016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726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9655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EXEMPLE OUI</a:t>
            </a:r>
            <a:endParaRPr lang="fr-FR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91" y="127222"/>
            <a:ext cx="8562109" cy="67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6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685743"/>
          </a:xfrm>
        </p:spPr>
        <p:txBody>
          <a:bodyPr>
            <a:normAutofit fontScale="90000"/>
          </a:bodyPr>
          <a:lstStyle/>
          <a:p>
            <a:pPr algn="just"/>
            <a:r>
              <a:rPr lang="fr-FR" b="1" dirty="0" smtClean="0">
                <a:solidFill>
                  <a:srgbClr val="7030A0"/>
                </a:solidFill>
              </a:rPr>
              <a:t>A l’aide des exemples oui et non précédents, vous pouvez définir si les propositions à suivre sont des OUI ou des NON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67543"/>
            <a:ext cx="12070080" cy="5185954"/>
          </a:xfrm>
        </p:spPr>
        <p:txBody>
          <a:bodyPr>
            <a:noAutofit/>
          </a:bodyPr>
          <a:lstStyle/>
          <a:p>
            <a:r>
              <a:rPr lang="fr-FR" sz="1800" b="1" dirty="0" err="1" smtClean="0"/>
              <a:t>Britt</a:t>
            </a:r>
            <a:r>
              <a:rPr lang="fr-FR" sz="1800" b="1" dirty="0" smtClean="0"/>
              <a:t>-Mari </a:t>
            </a:r>
            <a:r>
              <a:rPr lang="fr-FR" sz="1800" b="1" dirty="0"/>
              <a:t>Barth</a:t>
            </a:r>
            <a:r>
              <a:rPr lang="fr-FR" sz="1800" dirty="0"/>
              <a:t> est professeure émérite à l'Institut supérieur de pédagogie de l'Institut catholique de Paris. Elle a été professeure invitée à l’Université de Harvard en 1993 – 1994, à l'Université catholique de Louvain-la-Neuve en 1999-2000 et à l'Université catholique de l'Ouest en 2003-2009. Ses travaux portent sur le processus </a:t>
            </a:r>
            <a:r>
              <a:rPr lang="fr-FR" sz="1800" i="1" dirty="0"/>
              <a:t>enseigner-apprendre</a:t>
            </a:r>
            <a:r>
              <a:rPr lang="fr-FR" sz="1800" dirty="0"/>
              <a:t>, notamment sur le rôle de l’enseignant dans la médiation </a:t>
            </a:r>
            <a:r>
              <a:rPr lang="fr-FR" sz="1800" dirty="0" err="1"/>
              <a:t>socio-cognitive</a:t>
            </a:r>
            <a:r>
              <a:rPr lang="fr-FR" sz="1800" dirty="0"/>
              <a:t> des apprentissages</a:t>
            </a:r>
            <a:r>
              <a:rPr lang="fr-FR" sz="1800" dirty="0" smtClean="0"/>
              <a:t>.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Traduite en huit langues, elle est l'auteure de trois ouvrages : </a:t>
            </a:r>
            <a:r>
              <a:rPr lang="fr-FR" sz="1800" i="1" dirty="0"/>
              <a:t>L'Apprentissage de l'abstraction</a:t>
            </a:r>
            <a:r>
              <a:rPr lang="fr-FR" sz="1800" dirty="0"/>
              <a:t>,</a:t>
            </a:r>
            <a:r>
              <a:rPr lang="fr-FR" sz="1800" i="1" dirty="0"/>
              <a:t> Le Savoir en construction </a:t>
            </a:r>
            <a:r>
              <a:rPr lang="fr-FR" sz="1800" dirty="0"/>
              <a:t>et </a:t>
            </a:r>
            <a:r>
              <a:rPr lang="fr-FR" sz="1800" i="1" dirty="0"/>
              <a:t>Élève chercheur, enseignant médiateur </a:t>
            </a:r>
            <a:r>
              <a:rPr lang="fr-FR" sz="1800" dirty="0"/>
              <a:t>–</a:t>
            </a:r>
            <a:r>
              <a:rPr lang="fr-FR" sz="1800" i="1" dirty="0"/>
              <a:t>donner du sens aux savoirs </a:t>
            </a:r>
            <a:r>
              <a:rPr lang="fr-FR" sz="1800" dirty="0"/>
              <a:t>(éditions Retz, Paris, et éditions Chenelière, Montréal</a:t>
            </a:r>
            <a:r>
              <a:rPr lang="fr-FR" sz="1800" dirty="0" smtClean="0"/>
              <a:t>), qui </a:t>
            </a:r>
            <a:r>
              <a:rPr lang="fr-FR" sz="1800" dirty="0"/>
              <a:t>sont considérés comme des textes de référence dans le domaine de la </a:t>
            </a:r>
            <a:r>
              <a:rPr lang="fr-FR" sz="1800" dirty="0" smtClean="0"/>
              <a:t>pédagogie </a:t>
            </a:r>
            <a:r>
              <a:rPr lang="fr-FR" sz="1800" dirty="0"/>
              <a:t>et sont </a:t>
            </a:r>
            <a:r>
              <a:rPr lang="fr-FR" sz="1800" dirty="0" smtClean="0"/>
              <a:t>régulièrement </a:t>
            </a:r>
            <a:r>
              <a:rPr lang="fr-FR" sz="1800" dirty="0"/>
              <a:t>réédités</a:t>
            </a:r>
            <a:r>
              <a:rPr lang="fr-FR" sz="1800" dirty="0" smtClean="0"/>
              <a:t>.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Partant de l’expérience du terrain, la réflexion sur les processus </a:t>
            </a:r>
            <a:r>
              <a:rPr lang="fr-FR" sz="1800" i="1" dirty="0"/>
              <a:t>enseigner/apprendre</a:t>
            </a:r>
            <a:r>
              <a:rPr lang="fr-FR" sz="1800" dirty="0"/>
              <a:t> est à l’origine de sa recherche. Ses travaux, depuis 30 ans, l’ont conduite à élaborer une approche pédagogique qui est connue sous le nom de « l’apprentissage de concepts ». Celle-ci, à la fois pratique et théorique, cherche à prendre en compte, dans sa globalité, l’individu qui apprend, en situant l’apprentissage dans ses dimensions à la fois cognitives, affectives et sociales. Elle s’inscrit dans une vision éthique de la pédagogie : construire son savoir, c’est construire sa personne. Son but est d’outiller l’apprenant dans sa recherche de sens au cours des apprentissages scolaires</a:t>
            </a:r>
            <a:r>
              <a:rPr lang="fr-FR" sz="1800" dirty="0" smtClean="0"/>
              <a:t>.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Le cadre théorique de cette approche se réfère à une orientation culturelle de la psychologie cognitive - dont Lev </a:t>
            </a:r>
            <a:r>
              <a:rPr lang="fr-FR" sz="1800" dirty="0" err="1"/>
              <a:t>Vygotski</a:t>
            </a:r>
            <a:r>
              <a:rPr lang="fr-FR" sz="1800" dirty="0"/>
              <a:t> et </a:t>
            </a:r>
            <a:r>
              <a:rPr lang="fr-FR" sz="1800" dirty="0" err="1"/>
              <a:t>Jerome</a:t>
            </a:r>
            <a:r>
              <a:rPr lang="fr-FR" sz="1800" dirty="0"/>
              <a:t> Bruner sont des précurseurs - mais également à d’autres apports des sciences cognitives et aux travaux récents de la recherche en éducation auxquels </a:t>
            </a:r>
            <a:r>
              <a:rPr lang="fr-FR" sz="1800" dirty="0" err="1"/>
              <a:t>Britt</a:t>
            </a:r>
            <a:r>
              <a:rPr lang="fr-FR" sz="1800" dirty="0"/>
              <a:t>-Mari Barth a participé. Elle y a développé des concepts comme</a:t>
            </a:r>
            <a:r>
              <a:rPr lang="fr-FR" sz="1800" i="1" dirty="0"/>
              <a:t> médiation </a:t>
            </a:r>
            <a:r>
              <a:rPr lang="fr-FR" sz="1800" i="1" dirty="0" err="1"/>
              <a:t>socio-cognitive</a:t>
            </a:r>
            <a:r>
              <a:rPr lang="fr-FR" sz="1800" dirty="0"/>
              <a:t>, </a:t>
            </a:r>
            <a:r>
              <a:rPr lang="fr-FR" sz="1800" i="1" dirty="0"/>
              <a:t>conceptualisation</a:t>
            </a:r>
            <a:r>
              <a:rPr lang="fr-FR" sz="1800" dirty="0"/>
              <a:t>, </a:t>
            </a:r>
            <a:r>
              <a:rPr lang="fr-FR" sz="1800" i="1" dirty="0"/>
              <a:t>outils intellectuels</a:t>
            </a:r>
            <a:r>
              <a:rPr lang="fr-FR" sz="1800" dirty="0"/>
              <a:t>, </a:t>
            </a:r>
            <a:r>
              <a:rPr lang="fr-FR" sz="1800" i="1" dirty="0"/>
              <a:t>métacognition</a:t>
            </a:r>
            <a:r>
              <a:rPr lang="fr-FR" sz="1800" dirty="0"/>
              <a:t>, </a:t>
            </a:r>
            <a:r>
              <a:rPr lang="fr-FR" sz="1800" i="1" dirty="0"/>
              <a:t>intersubjectivité</a:t>
            </a:r>
            <a:r>
              <a:rPr lang="fr-FR" sz="1800" dirty="0"/>
              <a:t>, </a:t>
            </a:r>
            <a:r>
              <a:rPr lang="fr-FR" sz="1800" i="1" dirty="0"/>
              <a:t>lien affectif/cognitif</a:t>
            </a:r>
            <a:r>
              <a:rPr lang="fr-FR" sz="1800" dirty="0" smtClean="0"/>
              <a:t>.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Elle est actuellement impliquée dans des dispositifs de recherche et de formation des enseignants. Par ailleurs, elle est membre du Conseil du 3° cycle à l’Institut supérieur de pédagogie et du conseil scientifique de l’Erasmus </a:t>
            </a:r>
            <a:r>
              <a:rPr lang="fr-FR" sz="1800" dirty="0" smtClean="0"/>
              <a:t>Expertise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517107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620" y="0"/>
            <a:ext cx="71443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6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761018"/>
          </a:xfrm>
        </p:spPr>
        <p:txBody>
          <a:bodyPr/>
          <a:lstStyle/>
          <a:p>
            <a:pPr marL="0" indent="0">
              <a:buNone/>
            </a:pPr>
            <a:r>
              <a:rPr lang="fr-FR" sz="4800" i="1" dirty="0" smtClean="0">
                <a:solidFill>
                  <a:schemeClr val="accent5"/>
                </a:solidFill>
              </a:rPr>
              <a:t>Associe-toi à un camarade. Ensemble, vous allez chercher une information sur internet. </a:t>
            </a:r>
          </a:p>
          <a:p>
            <a:pPr marL="0" indent="0">
              <a:buNone/>
            </a:pPr>
            <a:r>
              <a:rPr lang="fr-FR" sz="4800" i="1" dirty="0" smtClean="0">
                <a:solidFill>
                  <a:schemeClr val="accent5"/>
                </a:solidFill>
              </a:rPr>
              <a:t>Vous allez devoir  présenter cette information oralement aux autres élèves de la classe. </a:t>
            </a:r>
          </a:p>
          <a:p>
            <a:pPr marL="0" indent="0">
              <a:buNone/>
            </a:pPr>
            <a:r>
              <a:rPr lang="fr-FR" sz="4800" i="1" dirty="0" smtClean="0">
                <a:solidFill>
                  <a:schemeClr val="accent5"/>
                </a:solidFill>
              </a:rPr>
              <a:t>Les élèves de la classe vous poseront des questions pour avoir des précisions sur cette information: vous devez vous préparer en listant les détails de l’information choisie dans votre cahier d’essai.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25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" y="540327"/>
            <a:ext cx="11446637" cy="536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umériser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94" y="0"/>
            <a:ext cx="8271256" cy="691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5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583"/>
            <a:ext cx="12184202" cy="53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44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6" y="1"/>
            <a:ext cx="11483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570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32402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EXEMPLE « OUI »</a:t>
            </a:r>
            <a:endParaRPr lang="fr-FR" b="1" i="1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32402"/>
            <a:ext cx="12192000" cy="622559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b="1" dirty="0" smtClean="0"/>
              <a:t>Le petit loup qui se prenait pour un grand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Un jeune loup affamé marchait dans la campagne à la recherche d’une proie à dévorer. Tout à coup, il aperçut un cheval qui broutait l’herbe du fossé. L’œil du loup s’alluma de contentement. « Enfin, je vais pouvoir me remplir le ventre », se dit-il. Et il passa une langue gourmande sur ses babines.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  La mine conquérante, le petit loup s’approcha du cheval et dit:</a:t>
            </a:r>
          </a:p>
          <a:p>
            <a:pPr>
              <a:buFontTx/>
              <a:buChar char="-"/>
            </a:pPr>
            <a:r>
              <a:rPr lang="fr-FR" dirty="0" smtClean="0"/>
              <a:t>Je meurs de faim et c’est toi que je vais dévorer. Il faut bien que je mange pour vivre!</a:t>
            </a:r>
          </a:p>
          <a:p>
            <a:pPr marL="0" indent="0">
              <a:buNone/>
            </a:pPr>
            <a:r>
              <a:rPr lang="fr-FR" dirty="0" smtClean="0"/>
              <a:t>Le vieux cheval répondit calmement:</a:t>
            </a:r>
          </a:p>
          <a:p>
            <a:pPr>
              <a:buFontTx/>
              <a:buChar char="-"/>
            </a:pPr>
            <a:r>
              <a:rPr lang="fr-FR" dirty="0" smtClean="0"/>
              <a:t>Tu as raison, mange-moi, c’est la loi de la nature: Mais je t’en prie, fais-le dans les règles. </a:t>
            </a:r>
          </a:p>
          <a:p>
            <a:pPr marL="0" indent="0">
              <a:buNone/>
            </a:pPr>
            <a:r>
              <a:rPr lang="fr-FR" dirty="0" smtClean="0"/>
              <a:t>Le petit loup, prêt à bondir, s’arrêta net:</a:t>
            </a:r>
          </a:p>
          <a:p>
            <a:pPr>
              <a:buFontTx/>
              <a:buChar char="-"/>
            </a:pPr>
            <a:r>
              <a:rPr lang="fr-FR" dirty="0" smtClean="0"/>
              <a:t>Quelles règles?</a:t>
            </a:r>
          </a:p>
          <a:p>
            <a:pPr>
              <a:buFontTx/>
              <a:buChar char="-"/>
            </a:pPr>
            <a:r>
              <a:rPr lang="fr-FR" dirty="0" smtClean="0"/>
              <a:t>Ton père ne t’a donc rien appris? Lui sait qu’avant de manger un cheval, il faut lui enlever ses sabots. C’est la tradition et comme ça, c’est plus facile à digérer. » …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00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3452"/>
            <a:ext cx="10515600" cy="507711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EXEMPLE « OUI »</a:t>
            </a:r>
            <a:endParaRPr lang="fr-FR" dirty="0"/>
          </a:p>
        </p:txBody>
      </p:sp>
      <p:pic>
        <p:nvPicPr>
          <p:cNvPr id="1026" name="Picture 2" descr="Numériser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09" y="0"/>
            <a:ext cx="5624946" cy="689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8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76984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EXEMPLE « OUI »</a:t>
            </a:r>
            <a:endParaRPr lang="fr-FR" b="1" i="1" dirty="0">
              <a:solidFill>
                <a:srgbClr val="7030A0"/>
              </a:solidFill>
            </a:endParaRPr>
          </a:p>
        </p:txBody>
      </p:sp>
      <p:pic>
        <p:nvPicPr>
          <p:cNvPr id="11266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351" y="0"/>
            <a:ext cx="779064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820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EXEMPLE « NON »</a:t>
            </a:r>
            <a:endParaRPr lang="fr-FR" b="1" i="1" dirty="0">
              <a:solidFill>
                <a:srgbClr val="7030A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408" y="1316182"/>
            <a:ext cx="9238359" cy="537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EXEMPLE « OUI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08364"/>
            <a:ext cx="12192000" cy="5749636"/>
          </a:xfrm>
        </p:spPr>
        <p:txBody>
          <a:bodyPr/>
          <a:lstStyle/>
          <a:p>
            <a:r>
              <a:rPr lang="fr-FR" sz="3600" i="1" dirty="0" smtClean="0">
                <a:solidFill>
                  <a:schemeClr val="accent5"/>
                </a:solidFill>
              </a:rPr>
              <a:t>-Battez les blancs d'œufs en neige. </a:t>
            </a:r>
            <a:br>
              <a:rPr lang="fr-FR" sz="3600" i="1" dirty="0" smtClean="0">
                <a:solidFill>
                  <a:schemeClr val="accent5"/>
                </a:solidFill>
              </a:rPr>
            </a:br>
            <a:r>
              <a:rPr lang="fr-FR" sz="3600" i="1" dirty="0" smtClean="0">
                <a:solidFill>
                  <a:schemeClr val="accent5"/>
                </a:solidFill>
              </a:rPr>
              <a:t>-Mélangez les amandes en poudre et le sucre. Ajoutez les ensuite progressivement aux blanc d'œufs pour former une pâte. </a:t>
            </a:r>
            <a:br>
              <a:rPr lang="fr-FR" sz="3600" i="1" dirty="0" smtClean="0">
                <a:solidFill>
                  <a:schemeClr val="accent5"/>
                </a:solidFill>
              </a:rPr>
            </a:br>
            <a:r>
              <a:rPr lang="fr-FR" sz="3600" i="1" dirty="0" smtClean="0">
                <a:solidFill>
                  <a:schemeClr val="accent5"/>
                </a:solidFill>
              </a:rPr>
              <a:t>-Faites fondre le beurre et badigeonnez au pinceau une feuille de papier sulfurisé posée sur une tôle à pâtisserie. </a:t>
            </a:r>
            <a:br>
              <a:rPr lang="fr-FR" sz="3600" i="1" dirty="0" smtClean="0">
                <a:solidFill>
                  <a:schemeClr val="accent5"/>
                </a:solidFill>
              </a:rPr>
            </a:br>
            <a:r>
              <a:rPr lang="fr-FR" sz="3600" i="1" dirty="0" smtClean="0">
                <a:solidFill>
                  <a:schemeClr val="accent5"/>
                </a:solidFill>
              </a:rPr>
              <a:t>-A l'aide de 2 cuillères à café, déposez dessus des petits tas de pâte peu espacés. </a:t>
            </a:r>
            <a:br>
              <a:rPr lang="fr-FR" sz="3600" i="1" dirty="0" smtClean="0">
                <a:solidFill>
                  <a:schemeClr val="accent5"/>
                </a:solidFill>
              </a:rPr>
            </a:br>
            <a:r>
              <a:rPr lang="fr-FR" sz="3600" i="1" dirty="0" smtClean="0">
                <a:solidFill>
                  <a:schemeClr val="accent5"/>
                </a:solidFill>
              </a:rPr>
              <a:t>-Trempez un pinceau dans de l'eau et mouillez légèrement vos petits tas de pâte. </a:t>
            </a:r>
            <a:br>
              <a:rPr lang="fr-FR" sz="3600" i="1" dirty="0" smtClean="0">
                <a:solidFill>
                  <a:schemeClr val="accent5"/>
                </a:solidFill>
              </a:rPr>
            </a:br>
            <a:r>
              <a:rPr lang="fr-FR" sz="3600" i="1" dirty="0" smtClean="0">
                <a:solidFill>
                  <a:schemeClr val="accent5"/>
                </a:solidFill>
              </a:rPr>
              <a:t>-Mettez à cuire au four, Th 6, 10 mn.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27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420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EXEMPLE « NON »</a:t>
            </a:r>
            <a:endParaRPr lang="fr-FR" dirty="0"/>
          </a:p>
        </p:txBody>
      </p:sp>
      <p:pic>
        <p:nvPicPr>
          <p:cNvPr id="4098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656" y="-1"/>
            <a:ext cx="4893253" cy="68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3452"/>
            <a:ext cx="10515600" cy="660111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EXEMPLE « OUI »</a:t>
            </a:r>
            <a:endParaRPr lang="fr-FR" dirty="0"/>
          </a:p>
        </p:txBody>
      </p:sp>
      <p:pic>
        <p:nvPicPr>
          <p:cNvPr id="2051" name="Picture 3" descr="Numériser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502" y="715278"/>
            <a:ext cx="8808316" cy="614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4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21566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EXEMPLE « NON »</a:t>
            </a:r>
            <a:endParaRPr lang="fr-FR" dirty="0"/>
          </a:p>
        </p:txBody>
      </p:sp>
      <p:pic>
        <p:nvPicPr>
          <p:cNvPr id="5124" name="Picture 4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0"/>
            <a:ext cx="5278582" cy="68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9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828</Words>
  <Application>Microsoft Office PowerPoint</Application>
  <PresentationFormat>Grand écran</PresentationFormat>
  <Paragraphs>28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 DEFINIR LE CONCEPT « TEXTE »</vt:lpstr>
      <vt:lpstr>EXEMPLE « OUI »</vt:lpstr>
      <vt:lpstr>EXEMPLE « OUI »</vt:lpstr>
      <vt:lpstr>EXEMPLE « OUI »</vt:lpstr>
      <vt:lpstr>EXEMPLE « NON »</vt:lpstr>
      <vt:lpstr>EXEMPLE « OUI »</vt:lpstr>
      <vt:lpstr>EXEMPLE « NON »</vt:lpstr>
      <vt:lpstr>EXEMPLE « OUI »</vt:lpstr>
      <vt:lpstr>EXEMPLE « NON »</vt:lpstr>
      <vt:lpstr>EXEMPLE OUI</vt:lpstr>
      <vt:lpstr>A l’aide des exemples oui et non précédents, vous pouvez définir si les propositions à suivre sont des OUI ou des NON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DEFINIR LE CONCEPT « TEXTE »</dc:title>
  <dc:creator>circo</dc:creator>
  <cp:lastModifiedBy>circo</cp:lastModifiedBy>
  <cp:revision>27</cp:revision>
  <dcterms:created xsi:type="dcterms:W3CDTF">2016-02-26T10:18:32Z</dcterms:created>
  <dcterms:modified xsi:type="dcterms:W3CDTF">2020-03-24T13:12:25Z</dcterms:modified>
</cp:coreProperties>
</file>