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82299" autoAdjust="0"/>
  </p:normalViewPr>
  <p:slideViewPr>
    <p:cSldViewPr snapToGrid="0">
      <p:cViewPr varScale="1">
        <p:scale>
          <a:sx n="60" d="100"/>
          <a:sy n="60" d="100"/>
        </p:scale>
        <p:origin x="11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DF23B4-D86D-4D45-AC20-F7A08614E884}" type="datetimeFigureOut">
              <a:rPr lang="fr-FR" smtClean="0"/>
              <a:t>16/02/2018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3C98D1-E6C7-4053-A9D0-5C1207B8C419}" type="slidenum">
              <a:rPr lang="fr-FR" smtClean="0"/>
              <a:t>‹N°›</a:t>
            </a:fld>
            <a:endParaRPr lang="fr-FR"/>
          </a:p>
        </p:txBody>
      </p:sp>
    </p:spTree>
    <p:extLst>
      <p:ext uri="{BB962C8B-B14F-4D97-AF65-F5344CB8AC3E}">
        <p14:creationId xmlns:p14="http://schemas.microsoft.com/office/powerpoint/2010/main" val="2127333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Il appartient à l'école maternelle de donner à tous une </a:t>
            </a:r>
            <a:r>
              <a:rPr lang="fr-FR" sz="1200" dirty="0" smtClean="0">
                <a:solidFill>
                  <a:srgbClr val="00B0F0"/>
                </a:solidFill>
              </a:rPr>
              <a:t>culture commune de l'écrit</a:t>
            </a:r>
            <a:r>
              <a:rPr lang="fr-FR" sz="1200" dirty="0" smtClean="0"/>
              <a:t>. Les enfants y sont amenés à </a:t>
            </a:r>
            <a:r>
              <a:rPr lang="fr-FR" sz="1200" dirty="0" smtClean="0">
                <a:solidFill>
                  <a:srgbClr val="00B0F0"/>
                </a:solidFill>
              </a:rPr>
              <a:t>comprendre de mieux en mieux des écrits à leur portée</a:t>
            </a:r>
            <a:r>
              <a:rPr lang="fr-FR" sz="1200" dirty="0" smtClean="0"/>
              <a:t>, à découvrir </a:t>
            </a:r>
            <a:r>
              <a:rPr lang="fr-FR" sz="1200" dirty="0" smtClean="0">
                <a:solidFill>
                  <a:srgbClr val="00B0F0"/>
                </a:solidFill>
              </a:rPr>
              <a:t>la nature et la fonction langagière </a:t>
            </a:r>
            <a:r>
              <a:rPr lang="fr-FR" sz="1200" dirty="0" smtClean="0"/>
              <a:t>de ces </a:t>
            </a:r>
            <a:r>
              <a:rPr lang="fr-FR" sz="1200" dirty="0" smtClean="0">
                <a:solidFill>
                  <a:srgbClr val="00B0F0"/>
                </a:solidFill>
              </a:rPr>
              <a:t>tracés réalisés par quelqu'un pour quelqu'un</a:t>
            </a:r>
            <a:r>
              <a:rPr lang="fr-FR" sz="1200" dirty="0" smtClean="0"/>
              <a:t>, à commencer à </a:t>
            </a:r>
            <a:r>
              <a:rPr lang="fr-FR" sz="1200" dirty="0" smtClean="0">
                <a:solidFill>
                  <a:srgbClr val="00B0F0"/>
                </a:solidFill>
              </a:rPr>
              <a:t>participer à la production de textes </a:t>
            </a:r>
            <a:r>
              <a:rPr lang="fr-FR" sz="1200" dirty="0" smtClean="0"/>
              <a:t>écrits dont ils explorent les particularités. En fin de cycle, les enfants peuvent montrer tous ces acquis dans leurs </a:t>
            </a:r>
            <a:r>
              <a:rPr lang="fr-FR" sz="1200" dirty="0" smtClean="0">
                <a:solidFill>
                  <a:srgbClr val="00B0F0"/>
                </a:solidFill>
              </a:rPr>
              <a:t>premières écritures autonomes</a:t>
            </a:r>
            <a:r>
              <a:rPr lang="fr-FR" sz="1200" dirty="0" smtClean="0"/>
              <a:t>. Ce sont des </a:t>
            </a:r>
            <a:r>
              <a:rPr lang="fr-FR" sz="1200" dirty="0" smtClean="0">
                <a:solidFill>
                  <a:srgbClr val="00B0F0"/>
                </a:solidFill>
              </a:rPr>
              <a:t>tracés tâtonnants </a:t>
            </a:r>
            <a:r>
              <a:rPr lang="fr-FR" sz="1200" dirty="0" smtClean="0"/>
              <a:t>sur lesquels s'appuieront les enseignants du cycle 2. </a:t>
            </a:r>
          </a:p>
          <a:p>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2</a:t>
            </a:fld>
            <a:endParaRPr lang="fr-FR"/>
          </a:p>
        </p:txBody>
      </p:sp>
    </p:spTree>
    <p:extLst>
      <p:ext uri="{BB962C8B-B14F-4D97-AF65-F5344CB8AC3E}">
        <p14:creationId xmlns:p14="http://schemas.microsoft.com/office/powerpoint/2010/main" val="1660654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type</a:t>
            </a:r>
            <a:r>
              <a:rPr lang="fr-FR" baseline="0" dirty="0" smtClean="0"/>
              <a:t> de graphie utilisée pour l’écriture manuscrite relève d’un choix culturel propre à l’histoire nationale. </a:t>
            </a:r>
          </a:p>
          <a:p>
            <a:r>
              <a:rPr lang="fr-FR" baseline="0" dirty="0" smtClean="0"/>
              <a:t>PS: rencontre avec les 3 graphies, comme dans la vie quotidienne, sans attente d’apprentissage  de la lecture ou de l’écriture; c’est l’enseignant qui nomme les lettres, montre les correspondances, porte les remarques sur les différentes écritures, associe les différentes écritures d’une même lettre</a:t>
            </a:r>
          </a:p>
          <a:p>
            <a:r>
              <a:rPr lang="fr-FR" baseline="0" dirty="0" smtClean="0"/>
              <a:t>MS: apprendre à reconnaitre les 3 graphies, s’habituer à leurs spécificités. En deuxième partie d’année (quand tous les enfants reconnaissent leur prénom et quelques autres), apprentissage de la correspondance capitales/ scriptes en appui sur le prénom essentiellement, et quelques mots, noms de personnages, titres de livres fréquentés par la classe. (jeux d’associations dans les 2 alphabets, usage du clavier comparaison clavier/écran…) L’enseignant veille à établir systématiquement les liens entre le tracé et le nom des lettres, ce qui permet de sensibiliser l’élève aux relations invisibles de l’activité de lecture (c’est la lettre M, elle fait le son [m], c’est la lettre A, elle fait le son [a], j’ai écrit [ma])</a:t>
            </a:r>
          </a:p>
          <a:p>
            <a:r>
              <a:rPr lang="fr-FR" baseline="0" dirty="0" smtClean="0"/>
              <a:t>L’écriture cursive sera présentée au cours du dernier trimestre de la MS, sans impératif d’apprentissage systématique de ses correspondances; même si l’enseignant en fait usage chaque fois qu’il écrit devant les enfants depuis la petite section. </a:t>
            </a:r>
          </a:p>
          <a:p>
            <a:r>
              <a:rPr lang="fr-FR" baseline="0" dirty="0" smtClean="0"/>
              <a:t>GS: la reconnaissance de la correspondance entre capitale et script est systématiquement travaillée, des exercices de discrimination visuelle et auditive sont régulièrement proposés. La correspondance avec les lettres de l’écriture cursive est progressivement introduite pour se généraliser en deuxième période de l’année: description, comparaison, manipulations d’étiquettes; en lien avec la connaissance du nom des lettres et du son qu’elles codent.</a:t>
            </a:r>
          </a:p>
          <a:p>
            <a:r>
              <a:rPr lang="fr-FR" baseline="0" dirty="0" smtClean="0"/>
              <a:t>Fin d’année: correspondance capitale/scriptes pour presque toutes les lettres de l’alphabet; correspondance avec la cursive pour la plupart des lettres; l’enfant doit pouvoir isoler chaque lettre cursive (début/fin) à l’intérieur d’un mot.</a:t>
            </a:r>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11</a:t>
            </a:fld>
            <a:endParaRPr lang="fr-FR"/>
          </a:p>
        </p:txBody>
      </p:sp>
    </p:spTree>
    <p:extLst>
      <p:ext uri="{BB962C8B-B14F-4D97-AF65-F5344CB8AC3E}">
        <p14:creationId xmlns:p14="http://schemas.microsoft.com/office/powerpoint/2010/main" val="347061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Les enfants s’essaient à écrire</a:t>
            </a:r>
            <a:r>
              <a:rPr lang="fr-FR" baseline="0" dirty="0" smtClean="0"/>
              <a:t>, quand ils en ont envie, quand ils s’y intéressent. Cela dépend de leur développement et n’a pas à être forcé. </a:t>
            </a:r>
          </a:p>
          <a:p>
            <a:r>
              <a:rPr lang="fr-FR" baseline="0" dirty="0" smtClean="0"/>
              <a:t>Les jeunes enfants apprennent surtout par imitation, plus ils auront d’occasion de voir l’enseignant écrire et d’écouter celui-ci expliquer comment il s’y prend, plus l’incitation sera forte et l’intérêt pour l’écrit précoce. Les essais seront toujours valorisés, les parents ont besoin d’être informés de ce processus afin de ne pas espérer et exiger un rapport à la norme: si leur enfant trace une vague ou quelques signes biscornus en disant « j’ai écrit! », il convient de lui répondre « Bravo! Tu essaies d’écrire! C’est bien! » surtout pas « mais c’est pas comme ça qu’on écrit! » ce qui retarderait le processus de quelques semaines ou mois… </a:t>
            </a:r>
          </a:p>
          <a:p>
            <a:r>
              <a:rPr lang="fr-FR" baseline="0" dirty="0" smtClean="0"/>
              <a:t>L’enseignement proposé dans une séquence structurée, avec des entrainements progressifs commencera avec un « premier mot à écrire » choisi pour son intérêt pédagogique au vu des 3 composantes: sens, code, graphie (le prénom ne fait véritablement sens que pour l’enfant qui le porte, irrégularités fréquentes dans les encodages des sons, lettres à graphies ou enchainements complexes). </a:t>
            </a:r>
          </a:p>
          <a:p>
            <a:r>
              <a:rPr lang="fr-FR" baseline="0" dirty="0" smtClean="0"/>
              <a:t>Le mot permet à l’enseignant de nommer les lettres, énoncer les règles d’écriture, de préférence choisis pour leur fréquence et leur transférabilité pour l’écriture d’autres mots. Commencer par l’écriture de mots, avant de proposer un entrainement au tracé de lettres qui ne font pas sens pour l’enfant. </a:t>
            </a:r>
          </a:p>
          <a:p>
            <a:r>
              <a:rPr lang="fr-FR" baseline="0" dirty="0" smtClean="0"/>
              <a:t>En début d’apprentissage, l’enseignant écrit systématiquement devant l’élève, sur sa feuille, en commentant ses actions; progressivement en GS, il pourra proposer un modèle présenté collectivement à un groupe d’élèves (4 à 6 puis 1/3 de classe, puis demi classe) </a:t>
            </a:r>
          </a:p>
          <a:p>
            <a:r>
              <a:rPr lang="fr-FR" baseline="0" dirty="0" smtClean="0"/>
              <a:t>PS: L’enseignant profite de toutes les occasions de faire des démonstrations commentées d’écriture </a:t>
            </a:r>
          </a:p>
          <a:p>
            <a:r>
              <a:rPr lang="fr-FR" baseline="0" dirty="0" smtClean="0"/>
              <a:t>MS: Essais à écrire son prénom, des mots à partir de vécus de classe </a:t>
            </a:r>
          </a:p>
          <a:p>
            <a:r>
              <a:rPr lang="fr-FR" baseline="0" dirty="0" smtClean="0"/>
              <a:t>GS: Parfois en fin de MS et progressivement tous en GS les enfants abordent l’écriture cursive, sans forçage inutile, chacun à son rythme, selon ses motivations et habiletés. </a:t>
            </a:r>
          </a:p>
          <a:p>
            <a:r>
              <a:rPr lang="fr-FR" baseline="0" dirty="0" smtClean="0"/>
              <a:t>L’enseignement deviendra régulier au cours de la GS, en fonction de l’évolution des élèves: lorsque la majorité d’entre eux montrent un intérêt et font par eux-mêmes des essais de plus en plus nombreux spontanément. Ne pas imposer trop tôt le respect de lignes, privilégier le départ à gauche et le sens de l’écriture, introduire le tracé entre deux lignes, selon la taille de l’écriture spontanée de l’enfant, rarement moins que 0,5 cm en GS </a:t>
            </a:r>
          </a:p>
          <a:p>
            <a:r>
              <a:rPr lang="fr-FR" baseline="0" dirty="0" smtClean="0"/>
              <a:t>Le travail portera sur les tracés: forme des lettres, hauteurs; liaisons entre les lettres; copies actives de mots, expressions et phrases courtes</a:t>
            </a:r>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12</a:t>
            </a:fld>
            <a:endParaRPr lang="fr-FR"/>
          </a:p>
        </p:txBody>
      </p:sp>
    </p:spTree>
    <p:extLst>
      <p:ext uri="{BB962C8B-B14F-4D97-AF65-F5344CB8AC3E}">
        <p14:creationId xmlns:p14="http://schemas.microsoft.com/office/powerpoint/2010/main" val="3833289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QUAND? Lorsque les enfants ont compris que l’écrit</a:t>
            </a:r>
            <a:r>
              <a:rPr lang="fr-FR" baseline="0" dirty="0" smtClean="0"/>
              <a:t> est un code qui permet de délivrer des messages, il est possible de les inciter à produire des messages écrits: dernier trimestre de GS pour tous ceux qui ne l’ont pas fait avant spontanément.</a:t>
            </a:r>
          </a:p>
          <a:p>
            <a:r>
              <a:rPr lang="fr-FR" baseline="0" dirty="0" smtClean="0"/>
              <a:t>Lorsque l’enfant produit les traces dessinées au retour d’activités de classe, après le bilan oral autour d’une production de l’élève, dans un temps dédié à l’apprentissage de l’écriture, dans des temps libres (accueil, activités au choix) dans l’espace dédié à cette activité d’écriture</a:t>
            </a:r>
          </a:p>
          <a:p>
            <a:r>
              <a:rPr lang="fr-FR" baseline="0" dirty="0" smtClean="0"/>
              <a:t>QUOI? Un mot, une expression, une phrase en rapport avec un vécu de classe de l’élève, d’un groupe d’élèves ou du groupe classe (activité, histoire, …) ; un mot ou groupe de mots choisis par l’enseignant selon ses objectifs d’apprentissage de l’écriture et qui font sens pour l’élève</a:t>
            </a:r>
          </a:p>
          <a:p>
            <a:r>
              <a:rPr lang="fr-FR" baseline="0" dirty="0" smtClean="0"/>
              <a:t>COMMENT? </a:t>
            </a:r>
          </a:p>
          <a:p>
            <a:pPr marL="228600" indent="-228600">
              <a:buAutoNum type="arabicPeriod"/>
            </a:pPr>
            <a:r>
              <a:rPr lang="fr-FR" baseline="0" dirty="0" smtClean="0"/>
              <a:t>L’enfant doit formuler oralement le mot ou la phrase </a:t>
            </a:r>
          </a:p>
          <a:p>
            <a:pPr marL="228600" indent="-228600">
              <a:buAutoNum type="arabicPeriod"/>
            </a:pPr>
            <a:r>
              <a:rPr lang="fr-FR" baseline="0" dirty="0" smtClean="0"/>
              <a:t>L’enfant écrit ce mot ou cette phrase </a:t>
            </a:r>
          </a:p>
          <a:p>
            <a:r>
              <a:rPr lang="fr-FR" baseline="0" dirty="0" smtClean="0"/>
              <a:t>L’enseignant encourage à écrire en utilisant tout ce qui est à leur portée: mots affichés, textes connus, collections de mots, collections de syllabes, tableaux de correspondances entre les 3 graphies des lettres, alphabets, abécédaires, imagiers légendés…</a:t>
            </a:r>
          </a:p>
          <a:p>
            <a:r>
              <a:rPr lang="fr-FR" baseline="0" dirty="0" smtClean="0"/>
              <a:t>L’enfant est placé en sécurité affective: le critère de réussite est « j’ai essayé d’écrire …, pour cela j’ai écouté les sons, et j’ai cherché dans les écrits de la classe »</a:t>
            </a:r>
          </a:p>
          <a:p>
            <a:r>
              <a:rPr lang="fr-FR" baseline="0" dirty="0" smtClean="0"/>
              <a:t>Sur feuilles blanches avec repère à gauche (format « bande » recommandée) avant de passer à un format classique avec lignages </a:t>
            </a:r>
          </a:p>
          <a:p>
            <a:r>
              <a:rPr lang="fr-FR" baseline="0" dirty="0" smtClean="0"/>
              <a:t>Avec un scripteur adapté: stylo à bille, crayon à papier avec ou sans aide pour la position de la main (tenue entre pouce et majeur, index posé dessus; feuille inclinée légèrement, position assise pieds au sol, dos droit, main vacante qui tient la feuille…) </a:t>
            </a:r>
          </a:p>
          <a:p>
            <a:r>
              <a:rPr lang="fr-FR" baseline="0" dirty="0" smtClean="0"/>
              <a:t>L’enseignant propose des écritures de mots qui ne sont pas dans les référentiels de classe pour inciter à l’encodage. Il valorise les essais, fait verbaliser ou verbalise lui-même les connaissances, réécrit en verbalisant la forme correcte sous les yeux de l’élève ou des élèves; il ne demandera pas la recopie « correcte », les enseignements amenant aux progrès se font dans d’autres cadres: garder le statut d’essai sans exigence de norme </a:t>
            </a:r>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13</a:t>
            </a:fld>
            <a:endParaRPr lang="fr-FR"/>
          </a:p>
        </p:txBody>
      </p:sp>
    </p:spTree>
    <p:extLst>
      <p:ext uri="{BB962C8B-B14F-4D97-AF65-F5344CB8AC3E}">
        <p14:creationId xmlns:p14="http://schemas.microsoft.com/office/powerpoint/2010/main" val="3797174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Toutes</a:t>
            </a:r>
            <a:r>
              <a:rPr lang="fr-FR" baseline="0" dirty="0" smtClean="0"/>
              <a:t> les dimensions du milieu de travail, l’organisation de l’espace classe, choix didactiques et pédagogiques, modes de communications, ont des effets sur l’activité de l’élève et peuvent influencer le processus d’apprentissage. </a:t>
            </a:r>
          </a:p>
          <a:p>
            <a:r>
              <a:rPr lang="fr-FR" baseline="0" dirty="0" smtClean="0"/>
              <a:t>Ce qui se joue principalement à l’école, à côté de l’apprentissage de techniques, c’est la construction du rapport au savoir qui permet à l’élève de donner du sens, donc une valeur, à leurs activités, mais aussi à l’objet même d’apprentissage. Dans ce domaine, les aspects symboliques de l’environnement scolaire ne sont pas à négliger.</a:t>
            </a:r>
          </a:p>
          <a:p>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14</a:t>
            </a:fld>
            <a:endParaRPr lang="fr-FR"/>
          </a:p>
        </p:txBody>
      </p:sp>
    </p:spTree>
    <p:extLst>
      <p:ext uri="{BB962C8B-B14F-4D97-AF65-F5344CB8AC3E}">
        <p14:creationId xmlns:p14="http://schemas.microsoft.com/office/powerpoint/2010/main" val="2725129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 Un formateur est avant tout un organisateur de situations d’apprentissage,</a:t>
            </a:r>
            <a:r>
              <a:rPr lang="fr-FR" baseline="0" dirty="0" smtClean="0"/>
              <a:t> dont les apprenants se saisissent ou pas. En effet, l’enseignant n’ a pas pour mission d’obtenir des élèves qu’ils apprennent, mais bien de faire en sorte qu’ils puissent apprendre. Ils ont pour tâche, non pas la prise en charge de l’apprentissage, ce qui demeure hors de leur pouvoir, mais la prise en charge de la création des conditions de possibilité d’apprentissage. » </a:t>
            </a:r>
            <a:r>
              <a:rPr lang="fr-FR" i="1" baseline="0" dirty="0" smtClean="0"/>
              <a:t>D’après </a:t>
            </a:r>
            <a:r>
              <a:rPr lang="fr-FR" i="1" baseline="0" dirty="0" err="1" smtClean="0"/>
              <a:t>Chevallard</a:t>
            </a:r>
            <a:r>
              <a:rPr lang="fr-FR" i="1" baseline="0" dirty="0" smtClean="0"/>
              <a:t> « La transposition didactique: du savoir savant au savoir enseigné. »</a:t>
            </a:r>
          </a:p>
          <a:p>
            <a:r>
              <a:rPr lang="fr-FR" i="0" baseline="0" dirty="0" smtClean="0"/>
              <a:t>Dans les espaces de la classe, il s’agit d’organiser une situation d’apprentissage permettant à chaque élève d’acquérir une compétence (connaissance, capacités, attitudes).</a:t>
            </a:r>
          </a:p>
          <a:p>
            <a:r>
              <a:rPr lang="fr-FR" i="0" baseline="0" dirty="0" smtClean="0"/>
              <a:t>Dans l’espace, l’enfant doit trouver tous les éléments nécessaires à l’acquisition de la compétence qui est l’objectif de l’enseignant. </a:t>
            </a:r>
          </a:p>
          <a:p>
            <a:r>
              <a:rPr lang="fr-FR" i="0" baseline="0" dirty="0" smtClean="0"/>
              <a:t>L’espace, que l’adulte soit présent ou non, permet à l’élève de </a:t>
            </a:r>
            <a:r>
              <a:rPr lang="fr-FR" i="0" baseline="0" dirty="0" smtClean="0"/>
              <a:t>le </a:t>
            </a:r>
            <a:r>
              <a:rPr lang="fr-FR" i="0" baseline="0" dirty="0" smtClean="0"/>
              <a:t>transformer en espace d’apprentissage dans lequel il vit des expériences auxquelles il doit s’adapter. S’adapter, c’est apprendre. </a:t>
            </a:r>
          </a:p>
          <a:p>
            <a:endParaRPr lang="fr-FR" i="0" baseline="0" dirty="0" smtClean="0"/>
          </a:p>
          <a:p>
            <a:r>
              <a:rPr lang="fr-FR" i="0" baseline="0" dirty="0" smtClean="0"/>
              <a:t>Les tables: suggèrent certaines formes de travail (collectif, individuel, en groupe); orientation; avec chaises adaptées pour permettre une posture d’écriture correcte</a:t>
            </a:r>
          </a:p>
          <a:p>
            <a:r>
              <a:rPr lang="fr-FR" i="0" baseline="0" dirty="0" smtClean="0"/>
              <a:t>La circulation: fluide pour permettre de préserver l’intimité et la sécurité de tous et chacun pendant le travail </a:t>
            </a:r>
          </a:p>
          <a:p>
            <a:r>
              <a:rPr lang="fr-FR" i="0" baseline="0" dirty="0" smtClean="0"/>
              <a:t>Les conditions de l’autonomie: casiers de rangement individuels, mise à disposition du matériel </a:t>
            </a:r>
          </a:p>
          <a:p>
            <a:r>
              <a:rPr lang="fr-FR" i="0" baseline="0" dirty="0" smtClean="0"/>
              <a:t>Le rangement, l’ordre: espaces adaptés et dédiés, avec images pour rappel, accessibilité des rangements et du matériel, règles d’utilisation (travail terminé: à faire sécher, à ranger, à montrer…)</a:t>
            </a:r>
          </a:p>
          <a:p>
            <a:r>
              <a:rPr lang="fr-FR" i="0" baseline="0" dirty="0" smtClean="0"/>
              <a:t>Le code des usages: les règles à respecter, le nombre d’usagers simultanés, la durée de présence dans l’espace…</a:t>
            </a:r>
          </a:p>
          <a:p>
            <a:r>
              <a:rPr lang="fr-FR" i="0" baseline="0" dirty="0" smtClean="0"/>
              <a:t>Les outils pour écrire: stylos- billes, crayons à papier – petits feutres ardoise; craies tableau / Claviers (machine à écrire, ordinateur avec ou sans imprimante, tablette)</a:t>
            </a:r>
          </a:p>
          <a:p>
            <a:r>
              <a:rPr lang="fr-FR" i="0" baseline="0" dirty="0" smtClean="0"/>
              <a:t>Les supports: bandes de papier blanc, feuilles lignées, quadrillées, papier calque ou transparent, carnets, petits cahiers, ardoises, tableau noir</a:t>
            </a:r>
          </a:p>
          <a:p>
            <a:r>
              <a:rPr lang="fr-FR" i="0" baseline="0" dirty="0" smtClean="0"/>
              <a:t>Affichages à hauteur des yeux d’un enfant debout: alphabet avec 3 graphies, textes connus, liste des prénoms, file numérique ; collections d’écrits (modernes, anciens, d’autres origines géographiques, dans les œuvres plastiques…); affichages didactiques: calendriers et repères temporels (jours, mois) emploi du temps et activités des élèves, tableau des syllabes étudiées, étiquettes de mots étudiés </a:t>
            </a:r>
          </a:p>
          <a:p>
            <a:r>
              <a:rPr lang="fr-FR" i="0" baseline="0" dirty="0" smtClean="0"/>
              <a:t>Référentiels à usage individuel, rangés dans des boites, des classeurs: cartes lettres pour apprendre à tracer, lettres magnétiques, étiquettes de mots, locutions, textes connus, photocopies des couvertures des livres lus et étudiés, albums imagiers avec légendes écrites, classeur des savoir/livre de vie, albums-échos…</a:t>
            </a:r>
          </a:p>
          <a:p>
            <a:r>
              <a:rPr lang="fr-FR" i="0" baseline="0" dirty="0" smtClean="0"/>
              <a:t>Les affichages et les référentiels doivent répondre à une intention, ils évoluent d’une section à l’autre et tout au long de l’année. Ils s’introduisent ou se construisent avec les élèves et s’organisent avec les élèves selon des critères définis ensemble, afin de faire sens et de pouvoir jouer leur rôle de référentiel. </a:t>
            </a:r>
          </a:p>
          <a:p>
            <a:endParaRPr lang="fr-FR" i="0" baseline="0" dirty="0" smtClean="0"/>
          </a:p>
          <a:p>
            <a:endParaRPr lang="fr-FR" i="0"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15</a:t>
            </a:fld>
            <a:endParaRPr lang="fr-FR"/>
          </a:p>
        </p:txBody>
      </p:sp>
    </p:spTree>
    <p:extLst>
      <p:ext uri="{BB962C8B-B14F-4D97-AF65-F5344CB8AC3E}">
        <p14:creationId xmlns:p14="http://schemas.microsoft.com/office/powerpoint/2010/main" val="1027485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16</a:t>
            </a:fld>
            <a:endParaRPr lang="fr-FR"/>
          </a:p>
        </p:txBody>
      </p:sp>
    </p:spTree>
    <p:extLst>
      <p:ext uri="{BB962C8B-B14F-4D97-AF65-F5344CB8AC3E}">
        <p14:creationId xmlns:p14="http://schemas.microsoft.com/office/powerpoint/2010/main" val="3027925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S’appuyer:</a:t>
            </a:r>
          </a:p>
          <a:p>
            <a:r>
              <a:rPr lang="fr-FR" dirty="0" smtClean="0"/>
              <a:t>-</a:t>
            </a:r>
            <a:r>
              <a:rPr lang="fr-FR" baseline="0" dirty="0" smtClean="0"/>
              <a:t>   </a:t>
            </a:r>
            <a:r>
              <a:rPr lang="fr-FR" dirty="0" smtClean="0"/>
              <a:t>sur ce que l’enfant connait: le langage pour communiquer</a:t>
            </a:r>
          </a:p>
          <a:p>
            <a:pPr marL="171450" indent="-171450">
              <a:buFontTx/>
              <a:buChar char="-"/>
            </a:pPr>
            <a:r>
              <a:rPr lang="fr-FR" dirty="0" smtClean="0"/>
              <a:t>sur ce qu’il est capable de faire: discriminer les sons et apprendre le noms des lettres, identifier des mots, visualiser</a:t>
            </a:r>
            <a:r>
              <a:rPr lang="fr-FR" baseline="0" dirty="0" smtClean="0"/>
              <a:t> des espaces et signes typographiques (majuscules, points, guillemets, tirets, tailles et forme de polices ou d’écriture…) </a:t>
            </a:r>
          </a:p>
          <a:p>
            <a:pPr marL="0" indent="0">
              <a:buFontTx/>
              <a:buNone/>
            </a:pPr>
            <a:r>
              <a:rPr lang="fr-FR" baseline="0" dirty="0" smtClean="0"/>
              <a:t>Prendre en compte les enjeux d’apprentissage:</a:t>
            </a:r>
          </a:p>
          <a:p>
            <a:pPr marL="0" indent="0">
              <a:buFontTx/>
              <a:buNone/>
            </a:pPr>
            <a:r>
              <a:rPr lang="fr-FR" baseline="0" dirty="0" smtClean="0"/>
              <a:t>-   Ce qu’il apprend pour parvenir à comprendre le fonctionnement de l’écrit: conscience de la pensée (images mentales, autolangage), usage de la mémoire (langage d’évocation), conscience de l’autre (interlocuteur absent), conscience de l’espace et du temps (message émis ou lu ailleurs; message lu ou relu plus tard), compréhension que les signes écrits codent les sons selon une norme partagée: principe alphabétique (le mot n’a aucun lien avec la réalité visuelle de l’objet: éléphant et papillon 8 lettres; train 5 lettres locomotive 10 lettres wagon 5 lettres…) </a:t>
            </a:r>
          </a:p>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3</a:t>
            </a:fld>
            <a:endParaRPr lang="fr-FR"/>
          </a:p>
        </p:txBody>
      </p:sp>
    </p:spTree>
    <p:extLst>
      <p:ext uri="{BB962C8B-B14F-4D97-AF65-F5344CB8AC3E}">
        <p14:creationId xmlns:p14="http://schemas.microsoft.com/office/powerpoint/2010/main" val="1652362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C’est un véritable</a:t>
            </a:r>
            <a:r>
              <a:rPr lang="fr-FR" baseline="0" dirty="0" smtClean="0"/>
              <a:t> bouleversement cognitif: l’écrit transmet, donne, rappelle des informations; il fait imaginer </a:t>
            </a:r>
          </a:p>
          <a:p>
            <a:r>
              <a:rPr lang="fr-FR" baseline="0" dirty="0" smtClean="0"/>
              <a:t>La sphère du langage est préexistante dans le cerveau humain; mais c’est l’apprentissage qui construit la structure cognitive pour le langage écrit.</a:t>
            </a:r>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4</a:t>
            </a:fld>
            <a:endParaRPr lang="fr-FR"/>
          </a:p>
        </p:txBody>
      </p:sp>
    </p:spTree>
    <p:extLst>
      <p:ext uri="{BB962C8B-B14F-4D97-AF65-F5344CB8AC3E}">
        <p14:creationId xmlns:p14="http://schemas.microsoft.com/office/powerpoint/2010/main" val="2218957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smtClean="0"/>
              <a:t>Dès la PS: représentations de l’écrit</a:t>
            </a:r>
          </a:p>
          <a:p>
            <a:r>
              <a:rPr lang="fr-FR" baseline="0" dirty="0" smtClean="0"/>
              <a:t> </a:t>
            </a:r>
            <a:r>
              <a:rPr lang="fr-FR" baseline="0" dirty="0" smtClean="0">
                <a:sym typeface="Wingdings" panose="05000000000000000000" pitchFamily="2" charset="2"/>
              </a:rPr>
              <a:t> collectionner des écrits</a:t>
            </a:r>
          </a:p>
          <a:p>
            <a:r>
              <a:rPr lang="fr-FR" baseline="0" dirty="0" smtClean="0">
                <a:sym typeface="Wingdings" panose="05000000000000000000" pitchFamily="2" charset="2"/>
              </a:rPr>
              <a:t>  vivre de multiples situations où l’enseignant écrit: au tableau, sur leur production, dans son cahier, sur son clavier,…</a:t>
            </a:r>
          </a:p>
          <a:p>
            <a:r>
              <a:rPr lang="fr-FR" baseline="0" dirty="0" smtClean="0">
                <a:sym typeface="Wingdings" panose="05000000000000000000" pitchFamily="2" charset="2"/>
              </a:rPr>
              <a:t>  entendre l’enseignant verbaliser les actions mentales et physiques mises en œuvre pour écrire: dictées à l’adulte, copies actives</a:t>
            </a:r>
          </a:p>
          <a:p>
            <a:r>
              <a:rPr lang="fr-FR" baseline="0" dirty="0" smtClean="0">
                <a:sym typeface="Wingdings" panose="05000000000000000000" pitchFamily="2" charset="2"/>
              </a:rPr>
              <a:t>  recevoir une valorisation de ses essais d’écriture, un retour sur ce que son essai porte de réussite dans la compréhension de l’écrit, l’exemple de l’écriture normée verbalisée</a:t>
            </a:r>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5</a:t>
            </a:fld>
            <a:endParaRPr lang="fr-FR"/>
          </a:p>
        </p:txBody>
      </p:sp>
    </p:spTree>
    <p:extLst>
      <p:ext uri="{BB962C8B-B14F-4D97-AF65-F5344CB8AC3E}">
        <p14:creationId xmlns:p14="http://schemas.microsoft.com/office/powerpoint/2010/main" val="319452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COLLECTIONS:</a:t>
            </a:r>
            <a:r>
              <a:rPr lang="fr-FR" baseline="0" dirty="0" smtClean="0"/>
              <a:t> espace dédié – panneau pour afficher, boites, pochettes, classeurs…</a:t>
            </a:r>
          </a:p>
          <a:p>
            <a:r>
              <a:rPr lang="fr-FR" baseline="0" dirty="0" smtClean="0"/>
              <a:t>IMAGES MENTALES: Activités qui permettent à l’enfant de comprendre ce processus (travail sur les illustrations, attachement aux personnages, usages de marottes, représentations de l’histoire (lieux, déplacements des personnages…) ; utilisation d’imagiers, d’abécédaires, créations d’albums photos, d’albums écho, conception d’albums à coder et à compter…</a:t>
            </a:r>
          </a:p>
          <a:p>
            <a:r>
              <a:rPr lang="fr-FR" baseline="0" dirty="0" smtClean="0"/>
              <a:t>ECRIRE DEVANT LES ELEVES EN EXPLICITANT CE QUE L’ON FAIT: 3 composantes </a:t>
            </a:r>
          </a:p>
          <a:p>
            <a:r>
              <a:rPr lang="fr-FR" baseline="0" dirty="0" smtClean="0"/>
              <a:t>– sens du message: ce qu’on veut écrire, pour qui et pourquoi on veut l’écrire; </a:t>
            </a:r>
          </a:p>
          <a:p>
            <a:pPr marL="171450" indent="-171450">
              <a:buFontTx/>
              <a:buChar char="-"/>
            </a:pPr>
            <a:r>
              <a:rPr lang="fr-FR" baseline="0" dirty="0" smtClean="0"/>
              <a:t>symbolique: encodage et typographie</a:t>
            </a:r>
          </a:p>
          <a:p>
            <a:pPr marL="171450" indent="-171450">
              <a:buFontTx/>
              <a:buChar char="-"/>
            </a:pPr>
            <a:r>
              <a:rPr lang="fr-FR" baseline="0" dirty="0" smtClean="0"/>
              <a:t>Motrice: sens du tracé, forme et attaches des lettres, ponctuation, espaces entre les mots, alinéas </a:t>
            </a:r>
          </a:p>
          <a:p>
            <a:pPr marL="171450" indent="-171450">
              <a:buFontTx/>
              <a:buChar char="-"/>
            </a:pPr>
            <a:endParaRPr lang="fr-FR" baseline="0" dirty="0" smtClean="0"/>
          </a:p>
          <a:p>
            <a:pPr marL="0" indent="0">
              <a:buFontTx/>
              <a:buNone/>
            </a:pPr>
            <a:r>
              <a:rPr lang="fr-FR" baseline="0" dirty="0" smtClean="0"/>
              <a:t>Multiples occasions: message entre collègues, messages destinés aux parents, traces des travaux en cours, relevé des dires pendant une activité (« c’est intéressant ce que vous me dites, je vais l’écrire pour  m’en souvenir! ») , classeur des savoirs…</a:t>
            </a:r>
          </a:p>
          <a:p>
            <a:pPr marL="0" indent="0">
              <a:buFontTx/>
              <a:buNone/>
            </a:pPr>
            <a:r>
              <a:rPr lang="fr-FR" baseline="0" dirty="0" smtClean="0"/>
              <a:t>IMPORTANCE du retour sur l’apprentissage en fin de séance : parler de ce que l’on a fait, de comment on a fait, de ce que l’on a appris; représenter sur une feuille la situation vécue par un dessin, un schéma accompagné par un écrit par l’adulte… puis par l’enfant et l’adulte (traces des apprentissages, à partir des traces de l’activité); porter la prise de conscience des images mentales et de l’autolangage </a:t>
            </a:r>
          </a:p>
          <a:p>
            <a:pPr marL="0" indent="0">
              <a:buFontTx/>
              <a:buNone/>
            </a:pPr>
            <a:r>
              <a:rPr lang="fr-FR" baseline="0" dirty="0" smtClean="0"/>
              <a:t>Exemple de la Valise des apprentissages, du Classeur des Savoirs </a:t>
            </a:r>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6</a:t>
            </a:fld>
            <a:endParaRPr lang="fr-FR"/>
          </a:p>
        </p:txBody>
      </p:sp>
    </p:spTree>
    <p:extLst>
      <p:ext uri="{BB962C8B-B14F-4D97-AF65-F5344CB8AC3E}">
        <p14:creationId xmlns:p14="http://schemas.microsoft.com/office/powerpoint/2010/main" val="2258403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3-4 ans: se sensibilise aux formes de la langue écrite (albums, étiquettes, images légendées, affiches annonçant des évènements…)</a:t>
            </a:r>
          </a:p>
          <a:p>
            <a:r>
              <a:rPr lang="fr-FR" dirty="0" smtClean="0"/>
              <a:t>4-5 ans: fait la distinction  entre le dessin et l’écriture; identifie divers écrits, copie un ou quelques mots, essaie l’écriture de mots; respecte la forme des lettres, leur alignement, leur position / début d’identification de quelques sons qu’elles représentent)</a:t>
            </a:r>
          </a:p>
          <a:p>
            <a:r>
              <a:rPr lang="fr-FR" dirty="0" smtClean="0"/>
              <a:t>5-6 ans: identification de divers écrits et de leurs fonctions; copie des mots connus en cursive; s’essayer à écrire des mots nouveaux, à produire des messages (légender des travaux, rédiger une invitation, un affichage, écrire pour une correspondance…)</a:t>
            </a:r>
          </a:p>
          <a:p>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7</a:t>
            </a:fld>
            <a:endParaRPr lang="fr-FR"/>
          </a:p>
        </p:txBody>
      </p:sp>
    </p:spTree>
    <p:extLst>
      <p:ext uri="{BB962C8B-B14F-4D97-AF65-F5344CB8AC3E}">
        <p14:creationId xmlns:p14="http://schemas.microsoft.com/office/powerpoint/2010/main" val="3391858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FR" dirty="0" smtClean="0"/>
              <a:t>Afin de permettre</a:t>
            </a:r>
            <a:r>
              <a:rPr lang="fr-FR" baseline="0" dirty="0" smtClean="0"/>
              <a:t> à tous les élèves d’apprendre à partir de situations authentiques, il est indispensable que ce soit des situations vécues par tous les enfants à l’école: les situations d’apprentissage relevant des 5 domaines des programmes</a:t>
            </a:r>
          </a:p>
          <a:p>
            <a:pPr marL="171450" indent="-171450">
              <a:buFontTx/>
              <a:buChar char="-"/>
            </a:pPr>
            <a:r>
              <a:rPr lang="fr-FR" baseline="0" dirty="0" smtClean="0"/>
              <a:t>Elles deviennent porteuses de sens grâce à l’action de l’enseignant qui verbalise, fait dire et redire, prévoie les traces des activités et les traces des apprentissages (ce qu’on a fait, avec quoi on l’a fait, comment on l’a fait, ce que cela nous a appris, quand et où cela va nous servir) </a:t>
            </a:r>
          </a:p>
          <a:p>
            <a:pPr marL="171450" indent="-171450">
              <a:buFontTx/>
              <a:buChar char="-"/>
            </a:pPr>
            <a:r>
              <a:rPr lang="fr-FR" baseline="0" dirty="0" smtClean="0"/>
              <a:t>L’enfant est incité à produire de l’écrit, sans jugement de valeur: il sait que ce sont des essais, que l’adulte valorise, interprète, avant de poser l’écart (rassurance affective de l’enfant) </a:t>
            </a:r>
          </a:p>
          <a:p>
            <a:pPr marL="171450" indent="-171450">
              <a:buFontTx/>
              <a:buChar char="-"/>
            </a:pPr>
            <a:r>
              <a:rPr lang="fr-FR" baseline="0" dirty="0" smtClean="0"/>
              <a:t>C’est l’adulte qui propose les situations de classe, se met en scène en train d’écrire, permet les essais d’écriture, enseigne l’écrit au cours de séquences d’enseignement structurées (sens, code, geste)</a:t>
            </a:r>
          </a:p>
          <a:p>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8</a:t>
            </a:fld>
            <a:endParaRPr lang="fr-FR"/>
          </a:p>
        </p:txBody>
      </p:sp>
    </p:spTree>
    <p:extLst>
      <p:ext uri="{BB962C8B-B14F-4D97-AF65-F5344CB8AC3E}">
        <p14:creationId xmlns:p14="http://schemas.microsoft.com/office/powerpoint/2010/main" val="764352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Les trois années de l’école maternelle, et pour beaucoup</a:t>
            </a:r>
            <a:r>
              <a:rPr lang="fr-FR" baseline="0" dirty="0" smtClean="0"/>
              <a:t> d’élèves le premier trimestre du CP encore, sont nécessaires pour la découverte du principe alphabétique. Le vécu précoce de situations permettant de comprendre ce qu’est l’écrit, dans ses trois composantes, simultanément et en lien, permet une entrée dans l’écrire/lire plus rapide et plus aisé. </a:t>
            </a:r>
          </a:p>
          <a:p>
            <a:r>
              <a:rPr lang="fr-FR" baseline="0" dirty="0" smtClean="0"/>
              <a:t>Attention: une séance d’enseignement de l’écrire-lire doit comporter ces trois composantes </a:t>
            </a:r>
          </a:p>
          <a:p>
            <a:r>
              <a:rPr lang="fr-FR" baseline="0" dirty="0" smtClean="0"/>
              <a:t>ex: un entrainement à la reconnaissance de syllabes, hors contexte de sens ne sera pas réinvesti par l’élève. Il ne fera pas le lien par lui-même entre le jeu sur les syllabes et l’album ou le texte à lire; encore moins avec l’essai d’écriture s’il n’y a pas de phase d’écriture des syllabes, écriture vue et vécue. Problème de l’entrainement à Phono si l’enseignant ne verbalise pas ces liens et ne prend pas en compte les 3 composantes – ex: bilan de séance </a:t>
            </a:r>
            <a:r>
              <a:rPr lang="fr-FR" baseline="0" dirty="0" smtClean="0">
                <a:sym typeface="Wingdings" panose="05000000000000000000" pitchFamily="2" charset="2"/>
              </a:rPr>
              <a:t> ce qu’on a appris, quand on pourra s’en servir? / replacer  oralement les syllabes enseignées dans des mots, des phrases (rimes) </a:t>
            </a:r>
          </a:p>
          <a:p>
            <a:r>
              <a:rPr lang="fr-FR" baseline="0" dirty="0" smtClean="0">
                <a:sym typeface="Wingdings" panose="05000000000000000000" pitchFamily="2" charset="2"/>
              </a:rPr>
              <a:t>Faire des allers retour entre le sens (album), la symbolique (les mots, les syllabes, les « sons ») et le geste: choix des mots à écrire</a:t>
            </a:r>
            <a:endParaRPr lang="fr-FR" baseline="0" dirty="0" smtClean="0"/>
          </a:p>
          <a:p>
            <a:r>
              <a:rPr lang="fr-FR" baseline="0" dirty="0" smtClean="0"/>
              <a:t>Entre 3 et 4 ans: sensibiliser aux formes de la langue écrite, toujours en relation avec la langue orale et la manipulations d’objets (albums, étiquettes, images légendées). Les activités l’amènent à observer et manipuler des mots qui ont une signification pour lui.</a:t>
            </a:r>
          </a:p>
          <a:p>
            <a:r>
              <a:rPr lang="fr-FR" baseline="0" dirty="0" smtClean="0"/>
              <a:t>Entre 4 et 5 ans: l’enfant est capable d’identifier divers écrits (nommer, comparer)</a:t>
            </a:r>
          </a:p>
          <a:p>
            <a:r>
              <a:rPr lang="fr-FR" baseline="0" dirty="0" smtClean="0"/>
              <a:t>Il est capable de copier un ou plusieurs mots (en majuscules puis en cursive; copie active, copie autonome – d’un modèle qui lui est donné, ou avec une aide pour aller le chercher) </a:t>
            </a:r>
          </a:p>
          <a:p>
            <a:r>
              <a:rPr lang="fr-FR" baseline="0" dirty="0" smtClean="0"/>
              <a:t>Il est capable d’essayer d’écrire des mots (encodage, copie dans des référentiels): prise de conscience de ce qu’il sait faire, avec l’adulte puis tout seul</a:t>
            </a:r>
          </a:p>
          <a:p>
            <a:r>
              <a:rPr lang="fr-FR" baseline="0" dirty="0" smtClean="0"/>
              <a:t>Il progresse dans le respect du tracé des lettres, de leur alignement, de leur position, dans l’identification des sons qu’elles représentent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Entre 5 et 6 ans: l’élève identifie divers écrits et leurs fonctions (nommer, comparer, savoir à quoi, à qui et quand cela sert)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Il sait copier des mots en cursive (copie active, puis copie autonome – modèles donnés et modèles qu’il sait aller chercher avec ou sans aide)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Il s’essaye à écrire des mots nouveaux et à produire des messages  pour légender des productions, écrire une invitation, concevoir un affichage, … (décider de ce qu’il veut écrire, l’encoder et chercher dans des référentiels tout ou partie d’un mot, d’une expression ; avec aide puis sans aide) </a:t>
            </a:r>
          </a:p>
          <a:p>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9</a:t>
            </a:fld>
            <a:endParaRPr lang="fr-FR"/>
          </a:p>
        </p:txBody>
      </p:sp>
    </p:spTree>
    <p:extLst>
      <p:ext uri="{BB962C8B-B14F-4D97-AF65-F5344CB8AC3E}">
        <p14:creationId xmlns:p14="http://schemas.microsoft.com/office/powerpoint/2010/main" val="3087519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Les entrainements </a:t>
            </a:r>
            <a:r>
              <a:rPr lang="fr-FR" baseline="0" dirty="0" smtClean="0"/>
              <a:t> graphiques permettent le développement de fonctions nécessaires à la maitrise de toute activité </a:t>
            </a:r>
            <a:r>
              <a:rPr lang="fr-FR" baseline="0" dirty="0" err="1" smtClean="0"/>
              <a:t>grapho</a:t>
            </a:r>
            <a:r>
              <a:rPr lang="fr-FR" baseline="0" dirty="0" smtClean="0"/>
              <a:t> motrice (dessin, reproduction de lignes de différentes formes et trajectoires, les formes géométriques, l’écriture en capitales, en cursive, l’écriture des lettres, des mots, l’écriture chiffrée des nombres…).</a:t>
            </a:r>
          </a:p>
          <a:p>
            <a:r>
              <a:rPr lang="fr-FR" baseline="0" dirty="0" smtClean="0"/>
              <a:t>Ces entrainements graphiques ne préparent pas à l’apprentissage de l’écriture cursive, et le transfert des compétences construites ne se fait pas facilement. La comparaison de formes de tracés (ressemblances et différences) peut aider au tracé des lettres, mais l’habileté grandissante à tracer des motifs, des lignes de différentes natures, leurs agencements, est un atout pour l’écriture de mots.</a:t>
            </a:r>
          </a:p>
          <a:p>
            <a:r>
              <a:rPr lang="fr-FR" baseline="0" dirty="0" smtClean="0"/>
              <a:t>L’apprentissage de l’écriture ne prend sens qu’en situation d’écriture: les lettres sont des signes, des symboles qui font partie d’un code. Il convient d’en enseigner les règles, les conventions, l’ordre et la direction selon lesquels on trace les traits qui forment la lettre et leurs enchainements pour écrire un mot. </a:t>
            </a:r>
            <a:endParaRPr lang="fr-FR" baseline="0" dirty="0" smtClean="0"/>
          </a:p>
          <a:p>
            <a:r>
              <a:rPr lang="fr-FR" baseline="0" dirty="0" smtClean="0"/>
              <a:t>La reproduction d’un graphisme n’exige pas le respect d’un ordre ou d’un sens précis, il s’agit de copier un dessin. Cela diffère de l’apprentissage de l’écriture qui ne se résume par à reproduire un tracé: écrire c’est encoder du sens, écrire c’est respecter des normes: de gauche à droite, tracé normé qui facilite l’enchainement des lettres d’un mot. </a:t>
            </a:r>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9F3C98D1-E6C7-4053-A9D0-5C1207B8C419}" type="slidenum">
              <a:rPr lang="fr-FR" smtClean="0"/>
              <a:t>10</a:t>
            </a:fld>
            <a:endParaRPr lang="fr-FR"/>
          </a:p>
        </p:txBody>
      </p:sp>
    </p:spTree>
    <p:extLst>
      <p:ext uri="{BB962C8B-B14F-4D97-AF65-F5344CB8AC3E}">
        <p14:creationId xmlns:p14="http://schemas.microsoft.com/office/powerpoint/2010/main" val="158231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57985D4-24D1-45C4-813E-414F688EF61A}" type="datetimeFigureOut">
              <a:rPr lang="fr-FR" smtClean="0"/>
              <a:t>16/02/2018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162137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985D4-24D1-45C4-813E-414F688EF61A}" type="datetimeFigureOut">
              <a:rPr lang="fr-FR" smtClean="0"/>
              <a:t>16/02/2018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41894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985D4-24D1-45C4-813E-414F688EF61A}" type="datetimeFigureOut">
              <a:rPr lang="fr-FR" smtClean="0"/>
              <a:t>16/02/2018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307133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985D4-24D1-45C4-813E-414F688EF61A}" type="datetimeFigureOut">
              <a:rPr lang="fr-FR" smtClean="0"/>
              <a:t>16/02/2018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317595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57985D4-24D1-45C4-813E-414F688EF61A}" type="datetimeFigureOut">
              <a:rPr lang="fr-FR" smtClean="0"/>
              <a:t>16/02/2018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58471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7985D4-24D1-45C4-813E-414F688EF61A}" type="datetimeFigureOut">
              <a:rPr lang="fr-FR" smtClean="0"/>
              <a:t>16/02/2018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238197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7985D4-24D1-45C4-813E-414F688EF61A}" type="datetimeFigureOut">
              <a:rPr lang="fr-FR" smtClean="0"/>
              <a:t>16/02/2018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85824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57985D4-24D1-45C4-813E-414F688EF61A}" type="datetimeFigureOut">
              <a:rPr lang="fr-FR" smtClean="0"/>
              <a:t>16/02/2018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351853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7985D4-24D1-45C4-813E-414F688EF61A}" type="datetimeFigureOut">
              <a:rPr lang="fr-FR" smtClean="0"/>
              <a:t>16/02/2018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4121717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57985D4-24D1-45C4-813E-414F688EF61A}" type="datetimeFigureOut">
              <a:rPr lang="fr-FR" smtClean="0"/>
              <a:t>16/02/2018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172071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57985D4-24D1-45C4-813E-414F688EF61A}" type="datetimeFigureOut">
              <a:rPr lang="fr-FR" smtClean="0"/>
              <a:t>16/02/2018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CDC7EB9-A4B9-4447-83BF-C6EF2C9DAC9A}" type="slidenum">
              <a:rPr lang="fr-FR" smtClean="0"/>
              <a:t>‹N°›</a:t>
            </a:fld>
            <a:endParaRPr lang="fr-FR"/>
          </a:p>
        </p:txBody>
      </p:sp>
    </p:spTree>
    <p:extLst>
      <p:ext uri="{BB962C8B-B14F-4D97-AF65-F5344CB8AC3E}">
        <p14:creationId xmlns:p14="http://schemas.microsoft.com/office/powerpoint/2010/main" val="382636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985D4-24D1-45C4-813E-414F688EF61A}" type="datetimeFigureOut">
              <a:rPr lang="fr-FR" smtClean="0"/>
              <a:t>16/02/2018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C7EB9-A4B9-4447-83BF-C6EF2C9DAC9A}" type="slidenum">
              <a:rPr lang="fr-FR" smtClean="0"/>
              <a:t>‹N°›</a:t>
            </a:fld>
            <a:endParaRPr lang="fr-FR"/>
          </a:p>
        </p:txBody>
      </p:sp>
    </p:spTree>
    <p:extLst>
      <p:ext uri="{BB962C8B-B14F-4D97-AF65-F5344CB8AC3E}">
        <p14:creationId xmlns:p14="http://schemas.microsoft.com/office/powerpoint/2010/main" val="3956419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0446" y="822959"/>
            <a:ext cx="11377749" cy="2804569"/>
          </a:xfrm>
        </p:spPr>
        <p:txBody>
          <a:bodyPr>
            <a:noAutofit/>
          </a:bodyPr>
          <a:lstStyle/>
          <a:p>
            <a:r>
              <a:rPr lang="fr-FR" b="1" dirty="0" smtClean="0">
                <a:solidFill>
                  <a:srgbClr val="7030A0"/>
                </a:solidFill>
                <a:latin typeface="Lucida Handwriting" panose="03010101010101010101" pitchFamily="66" charset="0"/>
              </a:rPr>
              <a:t>Commencer à produire des écrits et en découvrir le fonctionnement - GS</a:t>
            </a:r>
            <a:endParaRPr lang="fr-FR" b="1" dirty="0">
              <a:solidFill>
                <a:srgbClr val="7030A0"/>
              </a:solidFill>
              <a:latin typeface="Lucida Handwriting" panose="03010101010101010101" pitchFamily="66" charset="0"/>
            </a:endParaRPr>
          </a:p>
        </p:txBody>
      </p:sp>
      <p:sp>
        <p:nvSpPr>
          <p:cNvPr id="3" name="Sous-titre 2"/>
          <p:cNvSpPr>
            <a:spLocks noGrp="1"/>
          </p:cNvSpPr>
          <p:nvPr>
            <p:ph type="subTitle" idx="1"/>
          </p:nvPr>
        </p:nvSpPr>
        <p:spPr>
          <a:xfrm>
            <a:off x="1524000" y="4467496"/>
            <a:ext cx="9144000" cy="790303"/>
          </a:xfrm>
        </p:spPr>
        <p:txBody>
          <a:bodyPr/>
          <a:lstStyle/>
          <a:p>
            <a:r>
              <a:rPr lang="fr-FR" dirty="0" smtClean="0"/>
              <a:t>Sylvie COUSTIER – CPAIEN OULLINS – MARS 2018</a:t>
            </a:r>
            <a:endParaRPr lang="fr-FR" dirty="0"/>
          </a:p>
        </p:txBody>
      </p:sp>
    </p:spTree>
    <p:extLst>
      <p:ext uri="{BB962C8B-B14F-4D97-AF65-F5344CB8AC3E}">
        <p14:creationId xmlns:p14="http://schemas.microsoft.com/office/powerpoint/2010/main" val="1689585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86159"/>
          </a:xfrm>
        </p:spPr>
        <p:txBody>
          <a:bodyPr/>
          <a:lstStyle/>
          <a:p>
            <a:pPr algn="ctr"/>
            <a:r>
              <a:rPr lang="fr-FR" dirty="0" smtClean="0">
                <a:solidFill>
                  <a:srgbClr val="7030A0"/>
                </a:solidFill>
                <a:latin typeface="Lucida Handwriting" panose="03010101010101010101" pitchFamily="66" charset="0"/>
              </a:rPr>
              <a:t>Le geste d’écriture</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427748"/>
            <a:ext cx="12192000" cy="5430252"/>
          </a:xfrm>
        </p:spPr>
        <p:txBody>
          <a:bodyPr>
            <a:noAutofit/>
          </a:bodyPr>
          <a:lstStyle/>
          <a:p>
            <a:pPr marL="0" indent="0">
              <a:buNone/>
            </a:pPr>
            <a:r>
              <a:rPr lang="fr-FR" sz="4400" b="1" i="1" dirty="0" smtClean="0">
                <a:solidFill>
                  <a:srgbClr val="0070C0"/>
                </a:solidFill>
              </a:rPr>
              <a:t>LE GRAPHISME PREPARE-T-IL A L’ECRITURE?</a:t>
            </a:r>
            <a:endParaRPr lang="fr-FR" sz="4400" dirty="0"/>
          </a:p>
          <a:p>
            <a:r>
              <a:rPr lang="fr-FR" sz="4400" dirty="0" smtClean="0"/>
              <a:t>Les </a:t>
            </a:r>
            <a:r>
              <a:rPr lang="fr-FR" sz="4400" b="1" dirty="0" smtClean="0">
                <a:solidFill>
                  <a:srgbClr val="7030A0"/>
                </a:solidFill>
              </a:rPr>
              <a:t>processus perceptifs </a:t>
            </a:r>
            <a:r>
              <a:rPr lang="fr-FR" sz="4400" dirty="0" smtClean="0"/>
              <a:t>visuels </a:t>
            </a:r>
          </a:p>
          <a:p>
            <a:r>
              <a:rPr lang="fr-FR" sz="4400" dirty="0" smtClean="0"/>
              <a:t>Les </a:t>
            </a:r>
            <a:r>
              <a:rPr lang="fr-FR" sz="4400" b="1" dirty="0" smtClean="0">
                <a:solidFill>
                  <a:srgbClr val="7030A0"/>
                </a:solidFill>
              </a:rPr>
              <a:t>actions de motricité fine</a:t>
            </a:r>
          </a:p>
          <a:p>
            <a:r>
              <a:rPr lang="fr-FR" sz="4400" dirty="0" smtClean="0"/>
              <a:t>La </a:t>
            </a:r>
            <a:r>
              <a:rPr lang="fr-FR" sz="4400" b="1" dirty="0" smtClean="0">
                <a:solidFill>
                  <a:srgbClr val="7030A0"/>
                </a:solidFill>
              </a:rPr>
              <a:t>représentation mentale </a:t>
            </a:r>
          </a:p>
          <a:p>
            <a:r>
              <a:rPr lang="fr-FR" sz="4400" dirty="0" smtClean="0"/>
              <a:t>La reproduction des </a:t>
            </a:r>
            <a:r>
              <a:rPr lang="fr-FR" sz="4400" b="1" dirty="0" smtClean="0">
                <a:solidFill>
                  <a:srgbClr val="7030A0"/>
                </a:solidFill>
              </a:rPr>
              <a:t>organisations</a:t>
            </a:r>
          </a:p>
          <a:p>
            <a:r>
              <a:rPr lang="fr-FR" sz="4400" dirty="0" smtClean="0"/>
              <a:t>Les </a:t>
            </a:r>
            <a:r>
              <a:rPr lang="fr-FR" sz="4400" b="1" dirty="0" smtClean="0">
                <a:solidFill>
                  <a:srgbClr val="7030A0"/>
                </a:solidFill>
              </a:rPr>
              <a:t>processus cognitifs </a:t>
            </a:r>
            <a:r>
              <a:rPr lang="fr-FR" sz="4400" dirty="0" smtClean="0"/>
              <a:t>de l’apprentissage: anticipation, régulation, mémorisation, transfert </a:t>
            </a:r>
            <a:endParaRPr lang="fr-FR" sz="4400" dirty="0"/>
          </a:p>
        </p:txBody>
      </p:sp>
    </p:spTree>
    <p:extLst>
      <p:ext uri="{BB962C8B-B14F-4D97-AF65-F5344CB8AC3E}">
        <p14:creationId xmlns:p14="http://schemas.microsoft.com/office/powerpoint/2010/main" val="3516104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18243"/>
          </a:xfrm>
        </p:spPr>
        <p:txBody>
          <a:bodyPr/>
          <a:lstStyle/>
          <a:p>
            <a:pPr algn="ctr"/>
            <a:r>
              <a:rPr lang="fr-FR" dirty="0" smtClean="0">
                <a:solidFill>
                  <a:srgbClr val="7030A0"/>
                </a:solidFill>
                <a:latin typeface="Lucida Handwriting" panose="03010101010101010101" pitchFamily="66" charset="0"/>
              </a:rPr>
              <a:t>Les trois formes d’écriture</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1" y="1395662"/>
            <a:ext cx="12079705" cy="5462337"/>
          </a:xfrm>
        </p:spPr>
        <p:txBody>
          <a:bodyPr>
            <a:normAutofit/>
          </a:bodyPr>
          <a:lstStyle/>
          <a:p>
            <a:r>
              <a:rPr lang="fr-FR" sz="4800" b="1" dirty="0" smtClean="0">
                <a:solidFill>
                  <a:srgbClr val="7030A0"/>
                </a:solidFill>
              </a:rPr>
              <a:t>LETTRES CAPITALES</a:t>
            </a:r>
            <a:r>
              <a:rPr lang="fr-FR" sz="4800" dirty="0" smtClean="0"/>
              <a:t>: reconnaissance utile pour l’écriture au clavier</a:t>
            </a:r>
          </a:p>
          <a:p>
            <a:r>
              <a:rPr lang="fr-FR" sz="4800" b="1" dirty="0" smtClean="0">
                <a:solidFill>
                  <a:srgbClr val="7030A0"/>
                </a:solidFill>
              </a:rPr>
              <a:t>LETTRES SCRIPTES</a:t>
            </a:r>
            <a:r>
              <a:rPr lang="fr-FR" sz="4800" dirty="0" smtClean="0"/>
              <a:t>: reconnaissance utile pour la lecture</a:t>
            </a:r>
          </a:p>
          <a:p>
            <a:r>
              <a:rPr lang="fr-FR" sz="4800" b="1" dirty="0" smtClean="0">
                <a:solidFill>
                  <a:srgbClr val="7030A0"/>
                </a:solidFill>
              </a:rPr>
              <a:t>LETTRES CURSIVES</a:t>
            </a:r>
            <a:r>
              <a:rPr lang="fr-FR" sz="4800" dirty="0" smtClean="0"/>
              <a:t>: reconnaissance et maitrise des tracés utiles pour l’écriture </a:t>
            </a:r>
            <a:endParaRPr lang="fr-FR" sz="4800" dirty="0"/>
          </a:p>
        </p:txBody>
      </p:sp>
    </p:spTree>
    <p:extLst>
      <p:ext uri="{BB962C8B-B14F-4D97-AF65-F5344CB8AC3E}">
        <p14:creationId xmlns:p14="http://schemas.microsoft.com/office/powerpoint/2010/main" val="318389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325563"/>
          </a:xfrm>
        </p:spPr>
        <p:txBody>
          <a:bodyPr>
            <a:normAutofit fontScale="90000"/>
          </a:bodyPr>
          <a:lstStyle/>
          <a:p>
            <a:r>
              <a:rPr lang="fr-FR" dirty="0" smtClean="0">
                <a:solidFill>
                  <a:srgbClr val="7030A0"/>
                </a:solidFill>
                <a:latin typeface="Lucida Handwriting" panose="03010101010101010101" pitchFamily="66" charset="0"/>
              </a:rPr>
              <a:t>Des essais d’écriture de mots aux premières productions autonomes d’écrits</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325563"/>
            <a:ext cx="12192000" cy="5532437"/>
          </a:xfrm>
        </p:spPr>
        <p:txBody>
          <a:bodyPr>
            <a:noAutofit/>
          </a:bodyPr>
          <a:lstStyle/>
          <a:p>
            <a:pPr marL="0" indent="0">
              <a:buNone/>
            </a:pPr>
            <a:r>
              <a:rPr lang="fr-FR" sz="5400" b="1" dirty="0" smtClean="0">
                <a:solidFill>
                  <a:srgbClr val="0070C0"/>
                </a:solidFill>
              </a:rPr>
              <a:t>LE PREMIER MOT A ECRIRE: un mot qui fait sens pour tous les élèves</a:t>
            </a:r>
          </a:p>
          <a:p>
            <a:r>
              <a:rPr lang="fr-FR" sz="5400" dirty="0" smtClean="0"/>
              <a:t>PS: premières </a:t>
            </a:r>
            <a:r>
              <a:rPr lang="fr-FR" sz="5400" dirty="0" smtClean="0">
                <a:solidFill>
                  <a:srgbClr val="7030A0"/>
                </a:solidFill>
              </a:rPr>
              <a:t>rencontres</a:t>
            </a:r>
          </a:p>
          <a:p>
            <a:r>
              <a:rPr lang="fr-FR" sz="5400" dirty="0" smtClean="0"/>
              <a:t>MS: premières </a:t>
            </a:r>
            <a:r>
              <a:rPr lang="fr-FR" sz="5400" dirty="0" smtClean="0">
                <a:solidFill>
                  <a:srgbClr val="7030A0"/>
                </a:solidFill>
              </a:rPr>
              <a:t>tentatives</a:t>
            </a:r>
            <a:r>
              <a:rPr lang="fr-FR" sz="5400" dirty="0" smtClean="0"/>
              <a:t> d’écriture de mots</a:t>
            </a:r>
          </a:p>
          <a:p>
            <a:r>
              <a:rPr lang="fr-FR" sz="5400" dirty="0" smtClean="0"/>
              <a:t>GS: </a:t>
            </a:r>
            <a:r>
              <a:rPr lang="fr-FR" sz="5400" dirty="0" smtClean="0">
                <a:solidFill>
                  <a:srgbClr val="7030A0"/>
                </a:solidFill>
              </a:rPr>
              <a:t>maitrise progressive </a:t>
            </a:r>
            <a:r>
              <a:rPr lang="fr-FR" sz="5400" dirty="0" smtClean="0"/>
              <a:t>du geste d’écriture </a:t>
            </a:r>
            <a:endParaRPr lang="fr-FR" sz="5400" dirty="0"/>
          </a:p>
        </p:txBody>
      </p:sp>
    </p:spTree>
    <p:extLst>
      <p:ext uri="{BB962C8B-B14F-4D97-AF65-F5344CB8AC3E}">
        <p14:creationId xmlns:p14="http://schemas.microsoft.com/office/powerpoint/2010/main" val="1169163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325563"/>
          </a:xfrm>
        </p:spPr>
        <p:txBody>
          <a:bodyPr>
            <a:normAutofit fontScale="90000"/>
          </a:bodyPr>
          <a:lstStyle/>
          <a:p>
            <a:r>
              <a:rPr lang="fr-FR" dirty="0" smtClean="0">
                <a:solidFill>
                  <a:srgbClr val="7030A0"/>
                </a:solidFill>
                <a:latin typeface="Lucida Handwriting" panose="03010101010101010101" pitchFamily="66" charset="0"/>
              </a:rPr>
              <a:t>Des essais d’écriture de mots aux premières productions autonomes d’écrits</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325563"/>
            <a:ext cx="12192000" cy="5532437"/>
          </a:xfrm>
        </p:spPr>
        <p:txBody>
          <a:bodyPr>
            <a:noAutofit/>
          </a:bodyPr>
          <a:lstStyle/>
          <a:p>
            <a:pPr marL="0" indent="0" algn="ctr">
              <a:buNone/>
            </a:pPr>
            <a:r>
              <a:rPr lang="fr-FR" sz="5400" b="1" dirty="0" smtClean="0">
                <a:solidFill>
                  <a:srgbClr val="0070C0"/>
                </a:solidFill>
              </a:rPr>
              <a:t>QUAND?</a:t>
            </a:r>
          </a:p>
          <a:p>
            <a:pPr marL="0" indent="0" algn="ctr">
              <a:buNone/>
            </a:pPr>
            <a:r>
              <a:rPr lang="fr-FR" sz="5400" b="1" dirty="0" smtClean="0">
                <a:solidFill>
                  <a:srgbClr val="0070C0"/>
                </a:solidFill>
              </a:rPr>
              <a:t>QUOI?</a:t>
            </a:r>
          </a:p>
          <a:p>
            <a:pPr marL="0" indent="0" algn="ctr">
              <a:buNone/>
            </a:pPr>
            <a:r>
              <a:rPr lang="fr-FR" sz="5400" b="1" dirty="0" smtClean="0">
                <a:solidFill>
                  <a:srgbClr val="0070C0"/>
                </a:solidFill>
              </a:rPr>
              <a:t>COMMENT? </a:t>
            </a:r>
          </a:p>
          <a:p>
            <a:pPr marL="0" indent="0" algn="ctr">
              <a:buNone/>
            </a:pPr>
            <a:endParaRPr lang="fr-FR" sz="5400" b="1" dirty="0" smtClean="0">
              <a:solidFill>
                <a:srgbClr val="0070C0"/>
              </a:solidFill>
            </a:endParaRPr>
          </a:p>
          <a:p>
            <a:pPr marL="0" indent="0" algn="ctr">
              <a:buNone/>
            </a:pPr>
            <a:r>
              <a:rPr lang="fr-FR" sz="4800" i="1" dirty="0" smtClean="0"/>
              <a:t>VALORISER / INTERPRETER / POSER L’ECART</a:t>
            </a:r>
            <a:endParaRPr lang="fr-FR" sz="4800" i="1" dirty="0"/>
          </a:p>
        </p:txBody>
      </p:sp>
    </p:spTree>
    <p:extLst>
      <p:ext uri="{BB962C8B-B14F-4D97-AF65-F5344CB8AC3E}">
        <p14:creationId xmlns:p14="http://schemas.microsoft.com/office/powerpoint/2010/main" val="2079019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063663" cy="1325563"/>
          </a:xfrm>
        </p:spPr>
        <p:txBody>
          <a:bodyPr/>
          <a:lstStyle/>
          <a:p>
            <a:pPr algn="ctr"/>
            <a:r>
              <a:rPr lang="fr-FR" b="1" dirty="0" smtClean="0">
                <a:solidFill>
                  <a:srgbClr val="7030A0"/>
                </a:solidFill>
                <a:latin typeface="Lucida Handwriting" panose="03010101010101010101" pitchFamily="66" charset="0"/>
              </a:rPr>
              <a:t>Créer un milieu de travail </a:t>
            </a:r>
            <a:br>
              <a:rPr lang="fr-FR" b="1" dirty="0" smtClean="0">
                <a:solidFill>
                  <a:srgbClr val="7030A0"/>
                </a:solidFill>
                <a:latin typeface="Lucida Handwriting" panose="03010101010101010101" pitchFamily="66" charset="0"/>
              </a:rPr>
            </a:br>
            <a:r>
              <a:rPr lang="fr-FR" b="1" dirty="0" smtClean="0">
                <a:solidFill>
                  <a:srgbClr val="7030A0"/>
                </a:solidFill>
                <a:latin typeface="Lucida Handwriting" panose="03010101010101010101" pitchFamily="66" charset="0"/>
              </a:rPr>
              <a:t>porteur de sens</a:t>
            </a:r>
            <a:endParaRPr lang="fr-FR" b="1"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325562"/>
            <a:ext cx="12192000" cy="5532437"/>
          </a:xfrm>
        </p:spPr>
        <p:txBody>
          <a:bodyPr>
            <a:normAutofit/>
          </a:bodyPr>
          <a:lstStyle/>
          <a:p>
            <a:r>
              <a:rPr lang="fr-FR" sz="5400" dirty="0" smtClean="0"/>
              <a:t>ORGANISATION DE </a:t>
            </a:r>
            <a:r>
              <a:rPr lang="fr-FR" sz="5400" b="1" dirty="0" smtClean="0">
                <a:solidFill>
                  <a:srgbClr val="0070C0"/>
                </a:solidFill>
              </a:rPr>
              <a:t>L’ESPACE CLASSE</a:t>
            </a:r>
          </a:p>
          <a:p>
            <a:r>
              <a:rPr lang="fr-FR" sz="5400" dirty="0" smtClean="0"/>
              <a:t>SENTIMENT DE </a:t>
            </a:r>
            <a:r>
              <a:rPr lang="fr-FR" sz="5400" b="1" dirty="0" smtClean="0">
                <a:solidFill>
                  <a:srgbClr val="0070C0"/>
                </a:solidFill>
              </a:rPr>
              <a:t>SECURITE</a:t>
            </a:r>
          </a:p>
          <a:p>
            <a:r>
              <a:rPr lang="fr-FR" sz="5400" dirty="0" smtClean="0"/>
              <a:t>FAVORISER </a:t>
            </a:r>
            <a:r>
              <a:rPr lang="fr-FR" sz="5400" b="1" dirty="0" smtClean="0">
                <a:solidFill>
                  <a:srgbClr val="0070C0"/>
                </a:solidFill>
              </a:rPr>
              <a:t>AUTONOMIE ET INITIATIVE</a:t>
            </a:r>
          </a:p>
          <a:p>
            <a:r>
              <a:rPr lang="fr-FR" sz="5400" dirty="0" smtClean="0"/>
              <a:t>APPORTER LES INFORMATIONS SUR LES </a:t>
            </a:r>
            <a:r>
              <a:rPr lang="fr-FR" sz="5400" b="1" dirty="0" smtClean="0">
                <a:solidFill>
                  <a:srgbClr val="0070C0"/>
                </a:solidFill>
              </a:rPr>
              <a:t>RESSOURCES A MOBILISER</a:t>
            </a:r>
            <a:endParaRPr lang="fr-FR" sz="5400" b="1" dirty="0">
              <a:solidFill>
                <a:srgbClr val="0070C0"/>
              </a:solidFill>
            </a:endParaRPr>
          </a:p>
          <a:p>
            <a:r>
              <a:rPr lang="fr-FR" sz="5400" dirty="0" smtClean="0"/>
              <a:t>CONSTRUCTION DU </a:t>
            </a:r>
            <a:r>
              <a:rPr lang="fr-FR" sz="5400" b="1" dirty="0" smtClean="0">
                <a:solidFill>
                  <a:srgbClr val="0070C0"/>
                </a:solidFill>
              </a:rPr>
              <a:t>RAPPORT AU SAVOIR </a:t>
            </a:r>
            <a:endParaRPr lang="fr-FR" sz="5400" b="1" dirty="0">
              <a:solidFill>
                <a:srgbClr val="0070C0"/>
              </a:solidFill>
            </a:endParaRPr>
          </a:p>
        </p:txBody>
      </p:sp>
    </p:spTree>
    <p:extLst>
      <p:ext uri="{BB962C8B-B14F-4D97-AF65-F5344CB8AC3E}">
        <p14:creationId xmlns:p14="http://schemas.microsoft.com/office/powerpoint/2010/main" val="444447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a:r>
              <a:rPr lang="fr-FR" dirty="0" smtClean="0">
                <a:solidFill>
                  <a:srgbClr val="7030A0"/>
                </a:solidFill>
                <a:latin typeface="Lucida Handwriting" panose="03010101010101010101" pitchFamily="66" charset="0"/>
              </a:rPr>
              <a:t>Aménager l’espace </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106905"/>
            <a:ext cx="12192000" cy="5751095"/>
          </a:xfrm>
        </p:spPr>
        <p:txBody>
          <a:bodyPr>
            <a:normAutofit/>
          </a:bodyPr>
          <a:lstStyle/>
          <a:p>
            <a:r>
              <a:rPr lang="fr-FR" sz="3600" dirty="0" smtClean="0"/>
              <a:t>LES </a:t>
            </a:r>
            <a:r>
              <a:rPr lang="fr-FR" sz="3600" b="1" dirty="0" smtClean="0">
                <a:solidFill>
                  <a:srgbClr val="0070C0"/>
                </a:solidFill>
              </a:rPr>
              <a:t>TABLES</a:t>
            </a:r>
          </a:p>
          <a:p>
            <a:r>
              <a:rPr lang="fr-FR" sz="3600" dirty="0" smtClean="0"/>
              <a:t>LA </a:t>
            </a:r>
            <a:r>
              <a:rPr lang="fr-FR" sz="3600" b="1" dirty="0" smtClean="0">
                <a:solidFill>
                  <a:srgbClr val="0070C0"/>
                </a:solidFill>
              </a:rPr>
              <a:t>CIRCULATION</a:t>
            </a:r>
          </a:p>
          <a:p>
            <a:r>
              <a:rPr lang="fr-FR" sz="3600" dirty="0" smtClean="0"/>
              <a:t>LES CONDITIONS DE </a:t>
            </a:r>
            <a:r>
              <a:rPr lang="fr-FR" sz="3600" b="1" dirty="0" smtClean="0">
                <a:solidFill>
                  <a:srgbClr val="0070C0"/>
                </a:solidFill>
              </a:rPr>
              <a:t>L’AUTONOMIE</a:t>
            </a:r>
          </a:p>
          <a:p>
            <a:r>
              <a:rPr lang="fr-FR" sz="3600" dirty="0" smtClean="0"/>
              <a:t>LE </a:t>
            </a:r>
            <a:r>
              <a:rPr lang="fr-FR" sz="3600" b="1" dirty="0" smtClean="0">
                <a:solidFill>
                  <a:srgbClr val="0070C0"/>
                </a:solidFill>
              </a:rPr>
              <a:t>RANGEMENT</a:t>
            </a:r>
            <a:r>
              <a:rPr lang="fr-FR" sz="3600" dirty="0" smtClean="0"/>
              <a:t>, L’ORDRE</a:t>
            </a:r>
          </a:p>
          <a:p>
            <a:r>
              <a:rPr lang="fr-FR" sz="3600" dirty="0" smtClean="0"/>
              <a:t>CODE DES </a:t>
            </a:r>
            <a:r>
              <a:rPr lang="fr-FR" sz="3600" b="1" dirty="0" smtClean="0">
                <a:solidFill>
                  <a:srgbClr val="0070C0"/>
                </a:solidFill>
              </a:rPr>
              <a:t>USAGES</a:t>
            </a:r>
            <a:r>
              <a:rPr lang="fr-FR" sz="3600" dirty="0" smtClean="0"/>
              <a:t> </a:t>
            </a:r>
          </a:p>
          <a:p>
            <a:r>
              <a:rPr lang="fr-FR" sz="3600" dirty="0" smtClean="0"/>
              <a:t>LES </a:t>
            </a:r>
            <a:r>
              <a:rPr lang="fr-FR" sz="3600" b="1" dirty="0" smtClean="0">
                <a:solidFill>
                  <a:srgbClr val="0070C0"/>
                </a:solidFill>
              </a:rPr>
              <a:t>OUTILS</a:t>
            </a:r>
          </a:p>
          <a:p>
            <a:r>
              <a:rPr lang="fr-FR" sz="3600" dirty="0" smtClean="0"/>
              <a:t>LES </a:t>
            </a:r>
            <a:r>
              <a:rPr lang="fr-FR" sz="3600" b="1" dirty="0" smtClean="0">
                <a:solidFill>
                  <a:srgbClr val="0070C0"/>
                </a:solidFill>
              </a:rPr>
              <a:t>SUPPORTS</a:t>
            </a:r>
          </a:p>
          <a:p>
            <a:r>
              <a:rPr lang="fr-FR" sz="3600" dirty="0" smtClean="0"/>
              <a:t>LES</a:t>
            </a:r>
            <a:r>
              <a:rPr lang="fr-FR" sz="3600" b="1" dirty="0" smtClean="0">
                <a:solidFill>
                  <a:srgbClr val="0070C0"/>
                </a:solidFill>
              </a:rPr>
              <a:t> AFFICHAGES </a:t>
            </a:r>
          </a:p>
          <a:p>
            <a:r>
              <a:rPr lang="fr-FR" sz="3600" dirty="0" smtClean="0"/>
              <a:t>LES </a:t>
            </a:r>
            <a:r>
              <a:rPr lang="fr-FR" sz="3600" b="1" dirty="0" smtClean="0">
                <a:solidFill>
                  <a:srgbClr val="0070C0"/>
                </a:solidFill>
              </a:rPr>
              <a:t>REFERENTIELS </a:t>
            </a:r>
          </a:p>
          <a:p>
            <a:endParaRPr lang="fr-FR" dirty="0"/>
          </a:p>
        </p:txBody>
      </p:sp>
    </p:spTree>
    <p:extLst>
      <p:ext uri="{BB962C8B-B14F-4D97-AF65-F5344CB8AC3E}">
        <p14:creationId xmlns:p14="http://schemas.microsoft.com/office/powerpoint/2010/main" val="2117795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830177"/>
          </a:xfrm>
        </p:spPr>
        <p:txBody>
          <a:bodyPr/>
          <a:lstStyle/>
          <a:p>
            <a:pPr algn="ctr"/>
            <a:r>
              <a:rPr lang="fr-FR" dirty="0" smtClean="0">
                <a:solidFill>
                  <a:srgbClr val="7030A0"/>
                </a:solidFill>
                <a:latin typeface="Lucida Handwriting" panose="03010101010101010101" pitchFamily="66" charset="0"/>
              </a:rPr>
              <a:t>Un espace d’apprentissage</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830178"/>
            <a:ext cx="12192000" cy="6027821"/>
          </a:xfrm>
        </p:spPr>
        <p:txBody>
          <a:bodyPr>
            <a:normAutofit fontScale="85000" lnSpcReduction="20000"/>
          </a:bodyPr>
          <a:lstStyle/>
          <a:p>
            <a:pPr marL="0" indent="0">
              <a:buNone/>
            </a:pPr>
            <a:r>
              <a:rPr lang="fr-FR" dirty="0" smtClean="0"/>
              <a:t>                                                                      </a:t>
            </a:r>
            <a:r>
              <a:rPr lang="fr-FR" sz="3300" b="1" dirty="0" smtClean="0"/>
              <a:t>Consignes de travail                      Supports/s</a:t>
            </a:r>
          </a:p>
          <a:p>
            <a:pPr marL="0" indent="0">
              <a:buNone/>
            </a:pPr>
            <a:r>
              <a:rPr lang="fr-FR" sz="3300" b="1" dirty="0"/>
              <a:t> </a:t>
            </a:r>
            <a:r>
              <a:rPr lang="fr-FR" sz="3300" b="1" dirty="0" smtClean="0"/>
              <a:t>                                                                et de sécurité                           de travail</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r>
              <a:rPr lang="fr-FR" b="1" dirty="0"/>
              <a:t>A</a:t>
            </a:r>
            <a:r>
              <a:rPr lang="fr-FR" b="1" dirty="0" smtClean="0"/>
              <a:t>dulte présent</a:t>
            </a:r>
          </a:p>
          <a:p>
            <a:pPr marL="0" indent="0">
              <a:buNone/>
            </a:pPr>
            <a:r>
              <a:rPr lang="fr-FR" b="1" dirty="0"/>
              <a:t>o</a:t>
            </a:r>
            <a:r>
              <a:rPr lang="fr-FR" b="1" dirty="0" smtClean="0"/>
              <a:t>u autonomie</a:t>
            </a:r>
          </a:p>
          <a:p>
            <a:pPr marL="0" indent="0">
              <a:buNone/>
            </a:pPr>
            <a:endParaRPr lang="fr-FR" b="1" dirty="0"/>
          </a:p>
          <a:p>
            <a:pPr marL="0" indent="0">
              <a:buNone/>
            </a:pPr>
            <a:r>
              <a:rPr lang="fr-FR" b="1" dirty="0" smtClean="0"/>
              <a:t>Nombre de places</a:t>
            </a:r>
          </a:p>
          <a:p>
            <a:pPr marL="0" indent="0">
              <a:buNone/>
            </a:pPr>
            <a:endParaRPr lang="fr-FR" b="1" dirty="0" smtClean="0"/>
          </a:p>
          <a:p>
            <a:pPr marL="0" indent="0" algn="r">
              <a:buNone/>
            </a:pPr>
            <a:r>
              <a:rPr lang="fr-FR" dirty="0" smtClean="0"/>
              <a:t>                              </a:t>
            </a:r>
            <a:r>
              <a:rPr lang="fr-FR" sz="3500" b="1" dirty="0" smtClean="0"/>
              <a:t>COMPETENCES évaluables par observation</a:t>
            </a:r>
          </a:p>
          <a:p>
            <a:pPr marL="0" indent="0">
              <a:buNone/>
            </a:pPr>
            <a:r>
              <a:rPr lang="fr-FR" sz="3600" dirty="0"/>
              <a:t> </a:t>
            </a:r>
            <a:r>
              <a:rPr lang="fr-FR" sz="1600" dirty="0"/>
              <a:t>D’après Claude </a:t>
            </a:r>
            <a:r>
              <a:rPr lang="fr-FR" sz="1600" dirty="0" err="1"/>
              <a:t>Ancely</a:t>
            </a:r>
            <a:r>
              <a:rPr lang="fr-FR" sz="1600" dirty="0"/>
              <a:t> ESPE Carcassonne </a:t>
            </a:r>
            <a:endParaRPr lang="fr-FR" sz="1600" dirty="0" smtClean="0"/>
          </a:p>
          <a:p>
            <a:pPr marL="0" indent="0" algn="r">
              <a:buNone/>
            </a:pPr>
            <a:endParaRPr lang="fr-FR" sz="3500" dirty="0"/>
          </a:p>
        </p:txBody>
      </p:sp>
      <p:sp>
        <p:nvSpPr>
          <p:cNvPr id="4" name="Ellipse 3"/>
          <p:cNvSpPr/>
          <p:nvPr/>
        </p:nvSpPr>
        <p:spPr>
          <a:xfrm>
            <a:off x="3593432" y="2458453"/>
            <a:ext cx="4940968" cy="2999873"/>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smtClean="0">
                <a:solidFill>
                  <a:schemeClr val="tx1"/>
                </a:solidFill>
              </a:rPr>
              <a:t>Un espace </a:t>
            </a:r>
          </a:p>
          <a:p>
            <a:r>
              <a:rPr lang="fr-FR" sz="2400" b="1" dirty="0">
                <a:solidFill>
                  <a:schemeClr val="tx1"/>
                </a:solidFill>
              </a:rPr>
              <a:t>d</a:t>
            </a:r>
            <a:r>
              <a:rPr lang="fr-FR" sz="2400" b="1" dirty="0" smtClean="0">
                <a:solidFill>
                  <a:schemeClr val="tx1"/>
                </a:solidFill>
              </a:rPr>
              <a:t>élimité</a:t>
            </a:r>
          </a:p>
          <a:p>
            <a:r>
              <a:rPr lang="fr-FR" sz="2400" b="1" dirty="0">
                <a:solidFill>
                  <a:schemeClr val="tx1"/>
                </a:solidFill>
              </a:rPr>
              <a:t>d</a:t>
            </a:r>
            <a:r>
              <a:rPr lang="fr-FR" sz="2400" b="1" dirty="0" smtClean="0">
                <a:solidFill>
                  <a:schemeClr val="tx1"/>
                </a:solidFill>
              </a:rPr>
              <a:t>édié à la </a:t>
            </a:r>
          </a:p>
          <a:p>
            <a:r>
              <a:rPr lang="fr-FR" sz="2400" b="1" dirty="0">
                <a:solidFill>
                  <a:schemeClr val="tx1"/>
                </a:solidFill>
              </a:rPr>
              <a:t>r</a:t>
            </a:r>
            <a:r>
              <a:rPr lang="fr-FR" sz="2400" b="1" dirty="0" smtClean="0">
                <a:solidFill>
                  <a:schemeClr val="tx1"/>
                </a:solidFill>
              </a:rPr>
              <a:t>éalisation </a:t>
            </a:r>
          </a:p>
          <a:p>
            <a:r>
              <a:rPr lang="fr-FR" sz="2400" b="1" dirty="0">
                <a:solidFill>
                  <a:schemeClr val="tx1"/>
                </a:solidFill>
              </a:rPr>
              <a:t>d</a:t>
            </a:r>
            <a:r>
              <a:rPr lang="fr-FR" sz="2400" b="1" dirty="0" smtClean="0">
                <a:solidFill>
                  <a:schemeClr val="tx1"/>
                </a:solidFill>
              </a:rPr>
              <a:t>e la tâche</a:t>
            </a:r>
            <a:endParaRPr lang="fr-FR" sz="2400" b="1" dirty="0">
              <a:solidFill>
                <a:schemeClr val="tx1"/>
              </a:solidFill>
            </a:endParaRPr>
          </a:p>
        </p:txBody>
      </p:sp>
      <p:cxnSp>
        <p:nvCxnSpPr>
          <p:cNvPr id="6" name="Connecteur droit 5"/>
          <p:cNvCxnSpPr/>
          <p:nvPr/>
        </p:nvCxnSpPr>
        <p:spPr>
          <a:xfrm>
            <a:off x="6063916" y="2490536"/>
            <a:ext cx="16042" cy="303195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Organigramme : Fusion 7"/>
          <p:cNvSpPr/>
          <p:nvPr/>
        </p:nvSpPr>
        <p:spPr>
          <a:xfrm>
            <a:off x="6483711" y="1720295"/>
            <a:ext cx="4058655" cy="4042611"/>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rPr>
              <a:t>TACHE/S </a:t>
            </a:r>
          </a:p>
          <a:p>
            <a:pPr algn="ctr"/>
            <a:r>
              <a:rPr lang="fr-FR" sz="2800" dirty="0" smtClean="0">
                <a:solidFill>
                  <a:schemeClr val="tx1"/>
                </a:solidFill>
              </a:rPr>
              <a:t>A REALISER</a:t>
            </a:r>
            <a:endParaRPr lang="fr-FR" sz="2800" dirty="0">
              <a:solidFill>
                <a:schemeClr val="tx1"/>
              </a:solidFill>
            </a:endParaRPr>
          </a:p>
        </p:txBody>
      </p:sp>
      <p:sp>
        <p:nvSpPr>
          <p:cNvPr id="9" name="Rectangle à coins arrondis 8"/>
          <p:cNvSpPr/>
          <p:nvPr/>
        </p:nvSpPr>
        <p:spPr>
          <a:xfrm rot="17773980">
            <a:off x="8245793" y="4480936"/>
            <a:ext cx="2049379" cy="4812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RESSOURCES</a:t>
            </a:r>
            <a:endParaRPr lang="fr-FR" sz="2400" dirty="0">
              <a:solidFill>
                <a:schemeClr val="tx1"/>
              </a:solidFill>
            </a:endParaRPr>
          </a:p>
        </p:txBody>
      </p:sp>
      <p:sp>
        <p:nvSpPr>
          <p:cNvPr id="10" name="Rectangle à coins arrondis 9"/>
          <p:cNvSpPr/>
          <p:nvPr/>
        </p:nvSpPr>
        <p:spPr>
          <a:xfrm rot="3760216">
            <a:off x="6736757" y="4485663"/>
            <a:ext cx="2049379" cy="4812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ETAYAGES</a:t>
            </a:r>
            <a:endParaRPr lang="fr-FR" sz="2400" dirty="0">
              <a:solidFill>
                <a:schemeClr val="tx1"/>
              </a:solidFill>
            </a:endParaRPr>
          </a:p>
        </p:txBody>
      </p:sp>
    </p:spTree>
    <p:extLst>
      <p:ext uri="{BB962C8B-B14F-4D97-AF65-F5344CB8AC3E}">
        <p14:creationId xmlns:p14="http://schemas.microsoft.com/office/powerpoint/2010/main" val="656817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2" y="104504"/>
            <a:ext cx="11996057" cy="6001643"/>
          </a:xfrm>
          <a:prstGeom prst="rect">
            <a:avLst/>
          </a:prstGeom>
        </p:spPr>
        <p:txBody>
          <a:bodyPr wrap="square">
            <a:spAutoFit/>
          </a:bodyPr>
          <a:lstStyle/>
          <a:p>
            <a:pPr marL="571500" indent="-571500">
              <a:buFont typeface="Arial" panose="020B0604020202020204" pitchFamily="34" charset="0"/>
              <a:buChar char="•"/>
            </a:pPr>
            <a:r>
              <a:rPr lang="fr-FR" sz="4800" dirty="0" smtClean="0"/>
              <a:t>Construire une </a:t>
            </a:r>
            <a:r>
              <a:rPr lang="fr-FR" sz="4800" b="1" dirty="0" smtClean="0">
                <a:solidFill>
                  <a:srgbClr val="7030A0"/>
                </a:solidFill>
              </a:rPr>
              <a:t>culture commune de l'écrit </a:t>
            </a:r>
          </a:p>
          <a:p>
            <a:pPr marL="571500" indent="-571500">
              <a:buFont typeface="Arial" panose="020B0604020202020204" pitchFamily="34" charset="0"/>
              <a:buChar char="•"/>
            </a:pPr>
            <a:r>
              <a:rPr lang="fr-FR" sz="4800" b="1" dirty="0">
                <a:solidFill>
                  <a:srgbClr val="7030A0"/>
                </a:solidFill>
              </a:rPr>
              <a:t>C</a:t>
            </a:r>
            <a:r>
              <a:rPr lang="fr-FR" sz="4800" b="1" dirty="0" smtClean="0">
                <a:solidFill>
                  <a:srgbClr val="7030A0"/>
                </a:solidFill>
              </a:rPr>
              <a:t>omprendre</a:t>
            </a:r>
            <a:r>
              <a:rPr lang="fr-FR" sz="4800" dirty="0" smtClean="0"/>
              <a:t> </a:t>
            </a:r>
            <a:r>
              <a:rPr lang="fr-FR" sz="4800" b="1" dirty="0" smtClean="0">
                <a:solidFill>
                  <a:srgbClr val="7030A0"/>
                </a:solidFill>
              </a:rPr>
              <a:t>des écrits </a:t>
            </a:r>
          </a:p>
          <a:p>
            <a:pPr marL="571500" indent="-571500">
              <a:buFont typeface="Arial" panose="020B0604020202020204" pitchFamily="34" charset="0"/>
              <a:buChar char="•"/>
            </a:pPr>
            <a:r>
              <a:rPr lang="fr-FR" sz="4800" dirty="0" smtClean="0"/>
              <a:t>Découvrir </a:t>
            </a:r>
            <a:r>
              <a:rPr lang="fr-FR" sz="4800" b="1" dirty="0" smtClean="0">
                <a:solidFill>
                  <a:srgbClr val="7030A0"/>
                </a:solidFill>
              </a:rPr>
              <a:t>la nature et la fonction langagière </a:t>
            </a:r>
          </a:p>
          <a:p>
            <a:pPr marL="571500" indent="-571500">
              <a:buFont typeface="Arial" panose="020B0604020202020204" pitchFamily="34" charset="0"/>
              <a:buChar char="•"/>
            </a:pPr>
            <a:r>
              <a:rPr lang="fr-FR" sz="4800" dirty="0" smtClean="0"/>
              <a:t>Comprendre ces </a:t>
            </a:r>
            <a:r>
              <a:rPr lang="fr-FR" sz="4800" b="1" dirty="0" smtClean="0">
                <a:solidFill>
                  <a:srgbClr val="7030A0"/>
                </a:solidFill>
              </a:rPr>
              <a:t>tracés</a:t>
            </a:r>
            <a:r>
              <a:rPr lang="fr-FR" sz="4800" dirty="0" smtClean="0"/>
              <a:t> réalisés </a:t>
            </a:r>
            <a:r>
              <a:rPr lang="fr-FR" sz="4800" b="1" dirty="0" smtClean="0">
                <a:solidFill>
                  <a:srgbClr val="7030A0"/>
                </a:solidFill>
              </a:rPr>
              <a:t>par quelqu'un pour quelqu'un</a:t>
            </a:r>
            <a:endParaRPr lang="fr-FR" sz="4800" b="1" dirty="0">
              <a:solidFill>
                <a:srgbClr val="7030A0"/>
              </a:solidFill>
            </a:endParaRPr>
          </a:p>
          <a:p>
            <a:pPr marL="571500" indent="-571500">
              <a:buFont typeface="Arial" panose="020B0604020202020204" pitchFamily="34" charset="0"/>
              <a:buChar char="•"/>
            </a:pPr>
            <a:r>
              <a:rPr lang="fr-FR" sz="4800" b="1" dirty="0">
                <a:solidFill>
                  <a:srgbClr val="7030A0"/>
                </a:solidFill>
              </a:rPr>
              <a:t>P</a:t>
            </a:r>
            <a:r>
              <a:rPr lang="fr-FR" sz="4800" b="1" dirty="0" smtClean="0">
                <a:solidFill>
                  <a:srgbClr val="7030A0"/>
                </a:solidFill>
              </a:rPr>
              <a:t>articiper à la production</a:t>
            </a:r>
            <a:r>
              <a:rPr lang="fr-FR" sz="4800" dirty="0" smtClean="0"/>
              <a:t> de textes écrits</a:t>
            </a:r>
          </a:p>
          <a:p>
            <a:pPr marL="571500" indent="-571500">
              <a:buFont typeface="Arial" panose="020B0604020202020204" pitchFamily="34" charset="0"/>
              <a:buChar char="•"/>
            </a:pPr>
            <a:r>
              <a:rPr lang="fr-FR" sz="4800" dirty="0" smtClean="0"/>
              <a:t>Réaliser les </a:t>
            </a:r>
            <a:r>
              <a:rPr lang="fr-FR" sz="4800" b="1" dirty="0" smtClean="0">
                <a:solidFill>
                  <a:srgbClr val="7030A0"/>
                </a:solidFill>
              </a:rPr>
              <a:t>premières écritures </a:t>
            </a:r>
            <a:r>
              <a:rPr lang="fr-FR" sz="4800" dirty="0" smtClean="0"/>
              <a:t>autonomes </a:t>
            </a:r>
          </a:p>
          <a:p>
            <a:pPr marL="571500" indent="-571500">
              <a:buFont typeface="Arial" panose="020B0604020202020204" pitchFamily="34" charset="0"/>
              <a:buChar char="•"/>
            </a:pPr>
            <a:r>
              <a:rPr lang="fr-FR" sz="4800" dirty="0" smtClean="0"/>
              <a:t>Produire des </a:t>
            </a:r>
            <a:r>
              <a:rPr lang="fr-FR" sz="4800" b="1" dirty="0" smtClean="0">
                <a:solidFill>
                  <a:srgbClr val="7030A0"/>
                </a:solidFill>
              </a:rPr>
              <a:t>tracés tâtonnants</a:t>
            </a:r>
            <a:endParaRPr lang="fr-FR" sz="4800" b="1" dirty="0">
              <a:solidFill>
                <a:srgbClr val="7030A0"/>
              </a:solidFill>
            </a:endParaRPr>
          </a:p>
        </p:txBody>
      </p:sp>
    </p:spTree>
    <p:extLst>
      <p:ext uri="{BB962C8B-B14F-4D97-AF65-F5344CB8AC3E}">
        <p14:creationId xmlns:p14="http://schemas.microsoft.com/office/powerpoint/2010/main" val="284154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836" y="365125"/>
            <a:ext cx="11970328" cy="1325563"/>
          </a:xfrm>
        </p:spPr>
        <p:txBody>
          <a:bodyPr/>
          <a:lstStyle/>
          <a:p>
            <a:pPr algn="ctr"/>
            <a:r>
              <a:rPr lang="fr-FR" b="1" dirty="0" smtClean="0">
                <a:solidFill>
                  <a:srgbClr val="7030A0"/>
                </a:solidFill>
                <a:latin typeface="Lucida Handwriting" panose="03010101010101010101" pitchFamily="66" charset="0"/>
              </a:rPr>
              <a:t>L’apprentissage  de la langue écrite: une conquête</a:t>
            </a:r>
            <a:endParaRPr lang="fr-FR" b="1"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110836" y="2189018"/>
            <a:ext cx="11970328" cy="4475017"/>
          </a:xfrm>
        </p:spPr>
        <p:txBody>
          <a:bodyPr>
            <a:noAutofit/>
          </a:bodyPr>
          <a:lstStyle/>
          <a:p>
            <a:r>
              <a:rPr lang="fr-FR" sz="4400" dirty="0" smtClean="0"/>
              <a:t>Une activité soutenue par le </a:t>
            </a:r>
            <a:r>
              <a:rPr lang="fr-FR" sz="4400" b="1" dirty="0" smtClean="0">
                <a:solidFill>
                  <a:srgbClr val="7030A0"/>
                </a:solidFill>
              </a:rPr>
              <a:t>langage</a:t>
            </a:r>
          </a:p>
          <a:p>
            <a:r>
              <a:rPr lang="fr-FR" sz="4400" dirty="0" smtClean="0"/>
              <a:t>Une combinaison codée d’</a:t>
            </a:r>
            <a:r>
              <a:rPr lang="fr-FR" sz="4400" b="1" dirty="0" smtClean="0">
                <a:solidFill>
                  <a:srgbClr val="7030A0"/>
                </a:solidFill>
              </a:rPr>
              <a:t>un système de signes</a:t>
            </a:r>
          </a:p>
          <a:p>
            <a:r>
              <a:rPr lang="fr-FR" sz="4400" dirty="0" smtClean="0"/>
              <a:t>Une organisation de </a:t>
            </a:r>
            <a:r>
              <a:rPr lang="fr-FR" sz="4400" b="1" dirty="0" smtClean="0">
                <a:solidFill>
                  <a:srgbClr val="7030A0"/>
                </a:solidFill>
              </a:rPr>
              <a:t>données linguistiques</a:t>
            </a:r>
          </a:p>
          <a:p>
            <a:r>
              <a:rPr lang="fr-FR" sz="4400" dirty="0" smtClean="0"/>
              <a:t>Un message pour </a:t>
            </a:r>
            <a:r>
              <a:rPr lang="fr-FR" sz="4400" b="1" dirty="0" smtClean="0">
                <a:solidFill>
                  <a:srgbClr val="7030A0"/>
                </a:solidFill>
              </a:rPr>
              <a:t>conserver</a:t>
            </a:r>
            <a:r>
              <a:rPr lang="fr-FR" sz="4400" dirty="0" smtClean="0"/>
              <a:t>, pour </a:t>
            </a:r>
            <a:r>
              <a:rPr lang="fr-FR" sz="4400" b="1" dirty="0" smtClean="0">
                <a:solidFill>
                  <a:srgbClr val="7030A0"/>
                </a:solidFill>
              </a:rPr>
              <a:t>communiquer</a:t>
            </a:r>
          </a:p>
          <a:p>
            <a:r>
              <a:rPr lang="fr-FR" sz="4400" dirty="0" smtClean="0"/>
              <a:t>Une </a:t>
            </a:r>
            <a:r>
              <a:rPr lang="fr-FR" sz="4400" b="1" dirty="0" smtClean="0">
                <a:solidFill>
                  <a:srgbClr val="7030A0"/>
                </a:solidFill>
              </a:rPr>
              <a:t>trace mémoire de pensée</a:t>
            </a:r>
            <a:r>
              <a:rPr lang="fr-FR" sz="4400" dirty="0" smtClean="0"/>
              <a:t>, </a:t>
            </a:r>
            <a:r>
              <a:rPr lang="fr-FR" sz="4400" b="1" dirty="0" smtClean="0">
                <a:solidFill>
                  <a:srgbClr val="7030A0"/>
                </a:solidFill>
              </a:rPr>
              <a:t>de parole</a:t>
            </a:r>
            <a:endParaRPr lang="fr-FR" sz="4400" b="1" dirty="0">
              <a:solidFill>
                <a:srgbClr val="7030A0"/>
              </a:solidFill>
            </a:endParaRPr>
          </a:p>
        </p:txBody>
      </p:sp>
    </p:spTree>
    <p:extLst>
      <p:ext uri="{BB962C8B-B14F-4D97-AF65-F5344CB8AC3E}">
        <p14:creationId xmlns:p14="http://schemas.microsoft.com/office/powerpoint/2010/main" val="52910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7030A0"/>
                </a:solidFill>
                <a:latin typeface="Lucida Handwriting" panose="03010101010101010101" pitchFamily="66" charset="0"/>
              </a:rPr>
              <a:t>Trois composantes indissociables</a:t>
            </a:r>
            <a:endParaRPr lang="fr-FR" b="1"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2064326"/>
            <a:ext cx="12095018" cy="4793673"/>
          </a:xfrm>
        </p:spPr>
        <p:txBody>
          <a:bodyPr>
            <a:noAutofit/>
          </a:bodyPr>
          <a:lstStyle/>
          <a:p>
            <a:r>
              <a:rPr lang="fr-FR" sz="5400" dirty="0" smtClean="0">
                <a:solidFill>
                  <a:srgbClr val="7030A0"/>
                </a:solidFill>
              </a:rPr>
              <a:t>SEMANTIQUE</a:t>
            </a:r>
            <a:r>
              <a:rPr lang="fr-FR" sz="5400" dirty="0" smtClean="0"/>
              <a:t> (le sens de ce qui est écrit)</a:t>
            </a:r>
          </a:p>
          <a:p>
            <a:r>
              <a:rPr lang="fr-FR" sz="5400" dirty="0" smtClean="0">
                <a:solidFill>
                  <a:srgbClr val="7030A0"/>
                </a:solidFill>
              </a:rPr>
              <a:t>SYMBOLIQUE</a:t>
            </a:r>
            <a:r>
              <a:rPr lang="fr-FR" sz="5400" dirty="0" smtClean="0"/>
              <a:t> ( le code alphabétique + </a:t>
            </a:r>
            <a:r>
              <a:rPr lang="fr-FR" sz="5400" i="1" dirty="0" smtClean="0"/>
              <a:t>règles et conventions</a:t>
            </a:r>
            <a:r>
              <a:rPr lang="fr-FR" sz="5400" dirty="0" smtClean="0"/>
              <a:t>)</a:t>
            </a:r>
          </a:p>
          <a:p>
            <a:r>
              <a:rPr lang="fr-FR" sz="5400" dirty="0" smtClean="0">
                <a:solidFill>
                  <a:srgbClr val="7030A0"/>
                </a:solidFill>
              </a:rPr>
              <a:t>MOTRICE</a:t>
            </a:r>
            <a:r>
              <a:rPr lang="fr-FR" sz="5400" dirty="0" smtClean="0"/>
              <a:t> (dextérité graphique)</a:t>
            </a:r>
            <a:endParaRPr lang="fr-FR" sz="5400" dirty="0"/>
          </a:p>
        </p:txBody>
      </p:sp>
    </p:spTree>
    <p:extLst>
      <p:ext uri="{BB962C8B-B14F-4D97-AF65-F5344CB8AC3E}">
        <p14:creationId xmlns:p14="http://schemas.microsoft.com/office/powerpoint/2010/main" val="5982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7030A0"/>
                </a:solidFill>
                <a:latin typeface="Lucida Handwriting" panose="03010101010101010101" pitchFamily="66" charset="0"/>
              </a:rPr>
              <a:t>Apprendre à écrire</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825624"/>
            <a:ext cx="12192000" cy="5032375"/>
          </a:xfrm>
        </p:spPr>
        <p:txBody>
          <a:bodyPr/>
          <a:lstStyle/>
          <a:p>
            <a:r>
              <a:rPr lang="fr-FR" sz="4000" dirty="0" smtClean="0"/>
              <a:t>AVOIR CONSTRUIT UNE </a:t>
            </a:r>
            <a:r>
              <a:rPr lang="fr-FR" sz="4000" b="1" dirty="0" smtClean="0">
                <a:solidFill>
                  <a:srgbClr val="7030A0"/>
                </a:solidFill>
              </a:rPr>
              <a:t>REPRESENTATION DE L’ECRIT</a:t>
            </a:r>
          </a:p>
          <a:p>
            <a:r>
              <a:rPr lang="fr-FR" sz="4000" dirty="0" smtClean="0"/>
              <a:t>AVOIR ETABLI DES </a:t>
            </a:r>
            <a:r>
              <a:rPr lang="fr-FR" sz="4000" b="1" dirty="0" smtClean="0">
                <a:solidFill>
                  <a:srgbClr val="7030A0"/>
                </a:solidFill>
              </a:rPr>
              <a:t>LIENS ENTRE CE QUI SE DIT </a:t>
            </a:r>
            <a:r>
              <a:rPr lang="fr-FR" sz="4000" dirty="0" smtClean="0"/>
              <a:t>(et peut s’écrire) </a:t>
            </a:r>
            <a:r>
              <a:rPr lang="fr-FR" sz="4000" b="1" dirty="0" smtClean="0">
                <a:solidFill>
                  <a:srgbClr val="7030A0"/>
                </a:solidFill>
              </a:rPr>
              <a:t>ET CE QUI EST ECRIT </a:t>
            </a:r>
            <a:r>
              <a:rPr lang="fr-FR" sz="4000" dirty="0" smtClean="0"/>
              <a:t>(et peut se lire – dire) </a:t>
            </a:r>
          </a:p>
          <a:p>
            <a:r>
              <a:rPr lang="fr-FR" sz="4000" dirty="0" smtClean="0"/>
              <a:t>COMPRENDRE QUE </a:t>
            </a:r>
            <a:r>
              <a:rPr lang="fr-FR" sz="4000" b="1" dirty="0" smtClean="0">
                <a:solidFill>
                  <a:srgbClr val="7030A0"/>
                </a:solidFill>
              </a:rPr>
              <a:t>LES SIGNES ECRITS VALENT DU LANGAGE </a:t>
            </a:r>
          </a:p>
          <a:p>
            <a:r>
              <a:rPr lang="fr-FR" sz="4000" dirty="0"/>
              <a:t>APPRENTISSAGE TOUT AU LONG DE L’ECOLE MATERNELLE et DU CYCLE 2 </a:t>
            </a:r>
          </a:p>
          <a:p>
            <a:endParaRPr lang="fr-FR" dirty="0"/>
          </a:p>
        </p:txBody>
      </p:sp>
    </p:spTree>
    <p:extLst>
      <p:ext uri="{BB962C8B-B14F-4D97-AF65-F5344CB8AC3E}">
        <p14:creationId xmlns:p14="http://schemas.microsoft.com/office/powerpoint/2010/main" val="1533936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51057"/>
          </a:xfrm>
        </p:spPr>
        <p:txBody>
          <a:bodyPr/>
          <a:lstStyle/>
          <a:p>
            <a:pPr algn="ctr"/>
            <a:r>
              <a:rPr lang="fr-FR" dirty="0" smtClean="0">
                <a:solidFill>
                  <a:srgbClr val="7030A0"/>
                </a:solidFill>
                <a:latin typeface="Lucida Handwriting" panose="03010101010101010101" pitchFamily="66" charset="0"/>
              </a:rPr>
              <a:t>Comprendre le rôle de l’écrit</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233056"/>
            <a:ext cx="12192000" cy="5624944"/>
          </a:xfrm>
        </p:spPr>
        <p:txBody>
          <a:bodyPr/>
          <a:lstStyle/>
          <a:p>
            <a:r>
              <a:rPr lang="fr-FR" sz="4000" b="1" dirty="0" smtClean="0">
                <a:solidFill>
                  <a:srgbClr val="7030A0"/>
                </a:solidFill>
              </a:rPr>
              <a:t>RELEVER DES « ECRITURES » </a:t>
            </a:r>
            <a:r>
              <a:rPr lang="fr-FR" sz="4000" dirty="0" smtClean="0"/>
              <a:t>DANS LA VIE QUOTIDIENNE ET L’ENVIRONNEMENT PROCHE: LES COLLECTIONNER </a:t>
            </a:r>
          </a:p>
          <a:p>
            <a:r>
              <a:rPr lang="fr-FR" sz="4000" b="1" dirty="0" smtClean="0">
                <a:solidFill>
                  <a:srgbClr val="7030A0"/>
                </a:solidFill>
              </a:rPr>
              <a:t>CONSTRUIRE DES IMAGES MENTALES </a:t>
            </a:r>
            <a:r>
              <a:rPr lang="fr-FR" sz="4000" dirty="0" smtClean="0"/>
              <a:t>AU TRAVERS DE RENCONTRE D’ALBUMS</a:t>
            </a:r>
          </a:p>
          <a:p>
            <a:r>
              <a:rPr lang="fr-FR" sz="4000" b="1" dirty="0" smtClean="0">
                <a:solidFill>
                  <a:srgbClr val="7030A0"/>
                </a:solidFill>
              </a:rPr>
              <a:t>OBSERVER L’ADULTE QUI ECRIT</a:t>
            </a:r>
            <a:r>
              <a:rPr lang="fr-FR" sz="4000" dirty="0" smtClean="0"/>
              <a:t>: Messages entre adultes rédigés devant l’enfant, Affichages construits devant les élèves, Messages pour se souvenir explicités à la classe…</a:t>
            </a:r>
          </a:p>
          <a:p>
            <a:r>
              <a:rPr lang="fr-FR" sz="4000" b="1" dirty="0" smtClean="0">
                <a:solidFill>
                  <a:srgbClr val="7030A0"/>
                </a:solidFill>
              </a:rPr>
              <a:t>COMMENCER A PRODUIRE DES TRACES POUR SE SOUVENIR</a:t>
            </a:r>
            <a:r>
              <a:rPr lang="fr-FR" sz="4000" dirty="0" smtClean="0"/>
              <a:t>: Dessins + Photos + dictée à l’adulte </a:t>
            </a:r>
          </a:p>
          <a:p>
            <a:endParaRPr lang="fr-FR" dirty="0" smtClean="0"/>
          </a:p>
          <a:p>
            <a:endParaRPr lang="fr-FR" dirty="0"/>
          </a:p>
        </p:txBody>
      </p:sp>
    </p:spTree>
    <p:extLst>
      <p:ext uri="{BB962C8B-B14F-4D97-AF65-F5344CB8AC3E}">
        <p14:creationId xmlns:p14="http://schemas.microsoft.com/office/powerpoint/2010/main" val="213168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a:r>
              <a:rPr lang="fr-FR" dirty="0" smtClean="0">
                <a:solidFill>
                  <a:srgbClr val="7030A0"/>
                </a:solidFill>
                <a:latin typeface="Lucida Handwriting" panose="03010101010101010101" pitchFamily="66" charset="0"/>
              </a:rPr>
              <a:t>Relations oral - écrit</a:t>
            </a:r>
            <a:endParaRPr lang="fr-FR"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325562"/>
            <a:ext cx="12192000" cy="5532437"/>
          </a:xfrm>
        </p:spPr>
        <p:txBody>
          <a:bodyPr>
            <a:noAutofit/>
          </a:bodyPr>
          <a:lstStyle/>
          <a:p>
            <a:pPr marL="0" indent="0">
              <a:buNone/>
            </a:pPr>
            <a:r>
              <a:rPr lang="fr-FR" sz="5400" b="1" dirty="0" smtClean="0">
                <a:solidFill>
                  <a:srgbClr val="0070C0"/>
                </a:solidFill>
              </a:rPr>
              <a:t>DECOUVRIR LE PRINCIPE ALPHABETIQUE</a:t>
            </a:r>
          </a:p>
          <a:p>
            <a:r>
              <a:rPr lang="fr-FR" sz="5400" dirty="0" smtClean="0"/>
              <a:t>3-4 ans: se sensibilise aux </a:t>
            </a:r>
            <a:r>
              <a:rPr lang="fr-FR" sz="5400" b="1" dirty="0" smtClean="0">
                <a:solidFill>
                  <a:srgbClr val="0070C0"/>
                </a:solidFill>
              </a:rPr>
              <a:t>formes</a:t>
            </a:r>
            <a:r>
              <a:rPr lang="fr-FR" sz="5400" dirty="0" smtClean="0"/>
              <a:t> de la langue écrite </a:t>
            </a:r>
          </a:p>
          <a:p>
            <a:r>
              <a:rPr lang="fr-FR" sz="5400" dirty="0" smtClean="0"/>
              <a:t>4-5 ans: fait la distinction  entre le dessin et l’</a:t>
            </a:r>
            <a:r>
              <a:rPr lang="fr-FR" sz="5400" b="1" dirty="0" smtClean="0">
                <a:solidFill>
                  <a:srgbClr val="0070C0"/>
                </a:solidFill>
              </a:rPr>
              <a:t>écriture</a:t>
            </a:r>
          </a:p>
          <a:p>
            <a:r>
              <a:rPr lang="fr-FR" sz="5400" dirty="0" smtClean="0"/>
              <a:t>5-6 ans: identifie divers </a:t>
            </a:r>
            <a:r>
              <a:rPr lang="fr-FR" sz="5400" b="1" dirty="0" smtClean="0">
                <a:solidFill>
                  <a:srgbClr val="0070C0"/>
                </a:solidFill>
              </a:rPr>
              <a:t>écrits</a:t>
            </a:r>
            <a:r>
              <a:rPr lang="fr-FR" sz="5400" dirty="0" smtClean="0"/>
              <a:t> et leurs </a:t>
            </a:r>
            <a:r>
              <a:rPr lang="fr-FR" sz="5400" b="1" dirty="0" smtClean="0">
                <a:solidFill>
                  <a:srgbClr val="0070C0"/>
                </a:solidFill>
              </a:rPr>
              <a:t>fonctions</a:t>
            </a:r>
            <a:endParaRPr lang="fr-FR" sz="5400" b="1" dirty="0">
              <a:solidFill>
                <a:srgbClr val="0070C0"/>
              </a:solidFill>
            </a:endParaRPr>
          </a:p>
        </p:txBody>
      </p:sp>
    </p:spTree>
    <p:extLst>
      <p:ext uri="{BB962C8B-B14F-4D97-AF65-F5344CB8AC3E}">
        <p14:creationId xmlns:p14="http://schemas.microsoft.com/office/powerpoint/2010/main" val="2985917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2831"/>
            <a:ext cx="10515600" cy="966370"/>
          </a:xfrm>
        </p:spPr>
        <p:txBody>
          <a:bodyPr/>
          <a:lstStyle/>
          <a:p>
            <a:pPr algn="ctr"/>
            <a:r>
              <a:rPr lang="fr-FR" b="1" dirty="0" smtClean="0">
                <a:solidFill>
                  <a:srgbClr val="7030A0"/>
                </a:solidFill>
                <a:latin typeface="Lucida Handwriting" panose="03010101010101010101" pitchFamily="66" charset="0"/>
              </a:rPr>
              <a:t>Les situations d’écriture</a:t>
            </a:r>
            <a:endParaRPr lang="fr-FR" b="1" dirty="0">
              <a:solidFill>
                <a:srgbClr val="7030A0"/>
              </a:solidFill>
              <a:latin typeface="Lucida Handwriting" panose="03010101010101010101" pitchFamily="66" charset="0"/>
            </a:endParaRPr>
          </a:p>
        </p:txBody>
      </p:sp>
      <p:sp>
        <p:nvSpPr>
          <p:cNvPr id="3" name="Espace réservé du contenu 2"/>
          <p:cNvSpPr>
            <a:spLocks noGrp="1"/>
          </p:cNvSpPr>
          <p:nvPr>
            <p:ph idx="1"/>
          </p:nvPr>
        </p:nvSpPr>
        <p:spPr>
          <a:xfrm>
            <a:off x="0" y="1347536"/>
            <a:ext cx="12192000" cy="5510463"/>
          </a:xfrm>
        </p:spPr>
        <p:txBody>
          <a:bodyPr>
            <a:normAutofit/>
          </a:bodyPr>
          <a:lstStyle/>
          <a:p>
            <a:r>
              <a:rPr lang="fr-FR" sz="4800" dirty="0" smtClean="0"/>
              <a:t> </a:t>
            </a:r>
            <a:r>
              <a:rPr lang="fr-FR" sz="4800" b="1" dirty="0" smtClean="0">
                <a:solidFill>
                  <a:srgbClr val="0070C0"/>
                </a:solidFill>
              </a:rPr>
              <a:t>Situations authentiques</a:t>
            </a:r>
          </a:p>
          <a:p>
            <a:r>
              <a:rPr lang="fr-FR" sz="4800" dirty="0" smtClean="0"/>
              <a:t> Porteuses de </a:t>
            </a:r>
            <a:r>
              <a:rPr lang="fr-FR" sz="4800" b="1" dirty="0" smtClean="0">
                <a:solidFill>
                  <a:srgbClr val="0070C0"/>
                </a:solidFill>
              </a:rPr>
              <a:t>sens</a:t>
            </a:r>
          </a:p>
          <a:p>
            <a:r>
              <a:rPr lang="fr-FR" sz="4800" dirty="0"/>
              <a:t> </a:t>
            </a:r>
            <a:r>
              <a:rPr lang="fr-FR" sz="4800" dirty="0" smtClean="0"/>
              <a:t>L’enfant </a:t>
            </a:r>
            <a:r>
              <a:rPr lang="fr-FR" sz="4800" b="1" dirty="0" smtClean="0">
                <a:solidFill>
                  <a:srgbClr val="0070C0"/>
                </a:solidFill>
              </a:rPr>
              <a:t>apprend à écrire en écrivant</a:t>
            </a:r>
          </a:p>
          <a:p>
            <a:r>
              <a:rPr lang="fr-FR" sz="4800" dirty="0" smtClean="0"/>
              <a:t> L’adulte </a:t>
            </a:r>
            <a:r>
              <a:rPr lang="fr-FR" sz="4800" b="1" dirty="0" smtClean="0">
                <a:solidFill>
                  <a:srgbClr val="0070C0"/>
                </a:solidFill>
              </a:rPr>
              <a:t>accompagne et stimule </a:t>
            </a:r>
            <a:r>
              <a:rPr lang="fr-FR" sz="4800" dirty="0" smtClean="0"/>
              <a:t>ces découvertes </a:t>
            </a:r>
          </a:p>
          <a:p>
            <a:r>
              <a:rPr lang="fr-FR" sz="4800" dirty="0"/>
              <a:t> </a:t>
            </a:r>
            <a:r>
              <a:rPr lang="fr-FR" sz="4800" b="1" dirty="0" smtClean="0">
                <a:solidFill>
                  <a:srgbClr val="0070C0"/>
                </a:solidFill>
              </a:rPr>
              <a:t>Espace dédié à l’écriture</a:t>
            </a:r>
            <a:r>
              <a:rPr lang="fr-FR" sz="4800" dirty="0" smtClean="0"/>
              <a:t>: supports, outils, textes connus, mots connus, syllabes connues…</a:t>
            </a:r>
            <a:endParaRPr lang="fr-FR" sz="4800" dirty="0"/>
          </a:p>
        </p:txBody>
      </p:sp>
    </p:spTree>
    <p:extLst>
      <p:ext uri="{BB962C8B-B14F-4D97-AF65-F5344CB8AC3E}">
        <p14:creationId xmlns:p14="http://schemas.microsoft.com/office/powerpoint/2010/main" val="40542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0535"/>
            <a:ext cx="10515600" cy="870117"/>
          </a:xfrm>
        </p:spPr>
        <p:txBody>
          <a:bodyPr/>
          <a:lstStyle/>
          <a:p>
            <a:pPr algn="ctr"/>
            <a:r>
              <a:rPr lang="fr-FR" b="1" dirty="0">
                <a:solidFill>
                  <a:srgbClr val="7030A0"/>
                </a:solidFill>
                <a:latin typeface="Lucida Handwriting" panose="03010101010101010101" pitchFamily="66" charset="0"/>
              </a:rPr>
              <a:t>Les situations d’écriture</a:t>
            </a:r>
            <a:endParaRPr lang="fr-FR" dirty="0"/>
          </a:p>
        </p:txBody>
      </p:sp>
      <p:sp>
        <p:nvSpPr>
          <p:cNvPr id="3" name="Espace réservé du contenu 2"/>
          <p:cNvSpPr>
            <a:spLocks noGrp="1"/>
          </p:cNvSpPr>
          <p:nvPr>
            <p:ph idx="1"/>
          </p:nvPr>
        </p:nvSpPr>
        <p:spPr>
          <a:xfrm>
            <a:off x="0" y="2101516"/>
            <a:ext cx="12192000" cy="4756484"/>
          </a:xfrm>
        </p:spPr>
        <p:txBody>
          <a:bodyPr>
            <a:normAutofit/>
          </a:bodyPr>
          <a:lstStyle/>
          <a:p>
            <a:r>
              <a:rPr lang="fr-FR" sz="4400" dirty="0" smtClean="0"/>
              <a:t> </a:t>
            </a:r>
            <a:r>
              <a:rPr lang="fr-FR" sz="5400" dirty="0" smtClean="0"/>
              <a:t>Découvrir que </a:t>
            </a:r>
            <a:r>
              <a:rPr lang="fr-FR" sz="5400" b="1" dirty="0" smtClean="0">
                <a:solidFill>
                  <a:srgbClr val="0070C0"/>
                </a:solidFill>
              </a:rPr>
              <a:t>l’écrit code </a:t>
            </a:r>
            <a:r>
              <a:rPr lang="fr-FR" sz="5400" dirty="0" smtClean="0"/>
              <a:t>la sonorité du langage et non directement le sens </a:t>
            </a:r>
          </a:p>
          <a:p>
            <a:pPr marL="0" indent="0">
              <a:buNone/>
            </a:pPr>
            <a:endParaRPr lang="fr-FR" sz="5400" dirty="0" smtClean="0"/>
          </a:p>
          <a:p>
            <a:r>
              <a:rPr lang="fr-FR" sz="5400" dirty="0"/>
              <a:t> </a:t>
            </a:r>
            <a:r>
              <a:rPr lang="fr-FR" sz="5400" dirty="0" smtClean="0"/>
              <a:t>Découvrir les </a:t>
            </a:r>
            <a:r>
              <a:rPr lang="fr-FR" sz="5400" b="1" dirty="0" smtClean="0">
                <a:solidFill>
                  <a:srgbClr val="0070C0"/>
                </a:solidFill>
              </a:rPr>
              <a:t>relations sons/lettres </a:t>
            </a:r>
            <a:endParaRPr lang="fr-FR" sz="5400" b="1" dirty="0">
              <a:solidFill>
                <a:srgbClr val="0070C0"/>
              </a:solidFill>
            </a:endParaRPr>
          </a:p>
        </p:txBody>
      </p:sp>
    </p:spTree>
    <p:extLst>
      <p:ext uri="{BB962C8B-B14F-4D97-AF65-F5344CB8AC3E}">
        <p14:creationId xmlns:p14="http://schemas.microsoft.com/office/powerpoint/2010/main" val="19284331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742</TotalTime>
  <Words>2612</Words>
  <Application>Microsoft Office PowerPoint</Application>
  <PresentationFormat>Grand écran</PresentationFormat>
  <Paragraphs>212</Paragraphs>
  <Slides>16</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Lucida Handwriting</vt:lpstr>
      <vt:lpstr>Wingdings</vt:lpstr>
      <vt:lpstr>Thème Office</vt:lpstr>
      <vt:lpstr>Commencer à produire des écrits et en découvrir le fonctionnement - GS</vt:lpstr>
      <vt:lpstr>Présentation PowerPoint</vt:lpstr>
      <vt:lpstr>L’apprentissage  de la langue écrite: une conquête</vt:lpstr>
      <vt:lpstr>Trois composantes indissociables</vt:lpstr>
      <vt:lpstr>Apprendre à écrire</vt:lpstr>
      <vt:lpstr>Comprendre le rôle de l’écrit</vt:lpstr>
      <vt:lpstr>Relations oral - écrit</vt:lpstr>
      <vt:lpstr>Les situations d’écriture</vt:lpstr>
      <vt:lpstr>Les situations d’écriture</vt:lpstr>
      <vt:lpstr>Le geste d’écriture</vt:lpstr>
      <vt:lpstr>Les trois formes d’écriture</vt:lpstr>
      <vt:lpstr>Des essais d’écriture de mots aux premières productions autonomes d’écrits</vt:lpstr>
      <vt:lpstr>Des essais d’écriture de mots aux premières productions autonomes d’écrits</vt:lpstr>
      <vt:lpstr>Créer un milieu de travail  porteur de sens</vt:lpstr>
      <vt:lpstr>Aménager l’espace </vt:lpstr>
      <vt:lpstr>Un espace d’apprentissage</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circo</dc:creator>
  <cp:lastModifiedBy>circo</cp:lastModifiedBy>
  <cp:revision>72</cp:revision>
  <dcterms:created xsi:type="dcterms:W3CDTF">2018-02-05T15:46:26Z</dcterms:created>
  <dcterms:modified xsi:type="dcterms:W3CDTF">2018-02-16T11:08:33Z</dcterms:modified>
</cp:coreProperties>
</file>