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AA1728A-8141-4210-AACB-A0E6CE08727D}" type="datetimeFigureOut">
              <a:rPr lang="fr-FR" smtClean="0"/>
              <a:t>08/03/2016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33762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A1728A-8141-4210-AACB-A0E6CE08727D}" type="datetimeFigureOut">
              <a:rPr lang="fr-FR" smtClean="0"/>
              <a:t>08/03/2016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3772385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A1728A-8141-4210-AACB-A0E6CE08727D}" type="datetimeFigureOut">
              <a:rPr lang="fr-FR" smtClean="0"/>
              <a:t>08/03/2016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78321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AA1728A-8141-4210-AACB-A0E6CE08727D}" type="datetimeFigureOut">
              <a:rPr lang="fr-FR" smtClean="0"/>
              <a:t>08/03/2016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439782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AA1728A-8141-4210-AACB-A0E6CE08727D}" type="datetimeFigureOut">
              <a:rPr lang="fr-FR" smtClean="0"/>
              <a:t>08/03/2016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165925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AA1728A-8141-4210-AACB-A0E6CE08727D}" type="datetimeFigureOut">
              <a:rPr lang="fr-FR" smtClean="0"/>
              <a:t>08/03/2016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311480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AA1728A-8141-4210-AACB-A0E6CE08727D}" type="datetimeFigureOut">
              <a:rPr lang="fr-FR" smtClean="0"/>
              <a:t>08/03/2016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188356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AA1728A-8141-4210-AACB-A0E6CE08727D}" type="datetimeFigureOut">
              <a:rPr lang="fr-FR" smtClean="0"/>
              <a:t>08/03/2016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35644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A1728A-8141-4210-AACB-A0E6CE08727D}" type="datetimeFigureOut">
              <a:rPr lang="fr-FR" smtClean="0"/>
              <a:t>08/03/2016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83450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AA1728A-8141-4210-AACB-A0E6CE08727D}" type="datetimeFigureOut">
              <a:rPr lang="fr-FR" smtClean="0"/>
              <a:t>08/03/2016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275521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AA1728A-8141-4210-AACB-A0E6CE08727D}" type="datetimeFigureOut">
              <a:rPr lang="fr-FR" smtClean="0"/>
              <a:t>08/03/2016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4223BCF-6E78-4124-A523-143756F5223B}" type="slidenum">
              <a:rPr lang="fr-FR" smtClean="0"/>
              <a:t>‹N°›</a:t>
            </a:fld>
            <a:endParaRPr lang="fr-FR"/>
          </a:p>
        </p:txBody>
      </p:sp>
    </p:spTree>
    <p:extLst>
      <p:ext uri="{BB962C8B-B14F-4D97-AF65-F5344CB8AC3E}">
        <p14:creationId xmlns:p14="http://schemas.microsoft.com/office/powerpoint/2010/main" val="2016755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1728A-8141-4210-AACB-A0E6CE08727D}" type="datetimeFigureOut">
              <a:rPr lang="fr-FR" smtClean="0"/>
              <a:t>08/03/2016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23BCF-6E78-4124-A523-143756F5223B}" type="slidenum">
              <a:rPr lang="fr-FR" smtClean="0"/>
              <a:t>‹N°›</a:t>
            </a:fld>
            <a:endParaRPr lang="fr-FR"/>
          </a:p>
        </p:txBody>
      </p:sp>
    </p:spTree>
    <p:extLst>
      <p:ext uri="{BB962C8B-B14F-4D97-AF65-F5344CB8AC3E}">
        <p14:creationId xmlns:p14="http://schemas.microsoft.com/office/powerpoint/2010/main" val="417349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427163"/>
            <a:ext cx="9144000" cy="1967201"/>
          </a:xfrm>
        </p:spPr>
        <p:txBody>
          <a:bodyPr/>
          <a:lstStyle/>
          <a:p>
            <a:r>
              <a:rPr lang="fr-FR" b="1" dirty="0" smtClean="0">
                <a:solidFill>
                  <a:srgbClr val="7030A0"/>
                </a:solidFill>
              </a:rPr>
              <a:t>APPRENDRE A APPRENDRE MEMORISER</a:t>
            </a:r>
            <a:endParaRPr lang="fr-FR" b="1" dirty="0">
              <a:solidFill>
                <a:srgbClr val="7030A0"/>
              </a:solidFill>
            </a:endParaRPr>
          </a:p>
        </p:txBody>
      </p:sp>
      <p:sp>
        <p:nvSpPr>
          <p:cNvPr id="3" name="Sous-titre 2"/>
          <p:cNvSpPr>
            <a:spLocks noGrp="1"/>
          </p:cNvSpPr>
          <p:nvPr>
            <p:ph type="subTitle" idx="1"/>
          </p:nvPr>
        </p:nvSpPr>
        <p:spPr>
          <a:xfrm>
            <a:off x="1524000" y="4682836"/>
            <a:ext cx="9144000" cy="574963"/>
          </a:xfrm>
        </p:spPr>
        <p:txBody>
          <a:bodyPr/>
          <a:lstStyle/>
          <a:p>
            <a:r>
              <a:rPr lang="fr-FR" dirty="0" smtClean="0"/>
              <a:t>S. COUSTIER CPAIEN OULLINS – MARS 2016</a:t>
            </a:r>
            <a:endParaRPr lang="fr-FR" dirty="0"/>
          </a:p>
        </p:txBody>
      </p:sp>
    </p:spTree>
    <p:extLst>
      <p:ext uri="{BB962C8B-B14F-4D97-AF65-F5344CB8AC3E}">
        <p14:creationId xmlns:p14="http://schemas.microsoft.com/office/powerpoint/2010/main" val="3741316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10836"/>
            <a:ext cx="12192000" cy="1163782"/>
          </a:xfrm>
        </p:spPr>
        <p:txBody>
          <a:bodyPr>
            <a:normAutofit fontScale="90000"/>
          </a:bodyPr>
          <a:lstStyle/>
          <a:p>
            <a:r>
              <a:rPr lang="fr-FR" b="1" dirty="0" smtClean="0">
                <a:solidFill>
                  <a:srgbClr val="7030A0"/>
                </a:solidFill>
              </a:rPr>
              <a:t>MEMORISER: S4C </a:t>
            </a:r>
            <a:br>
              <a:rPr lang="fr-FR" b="1" dirty="0" smtClean="0">
                <a:solidFill>
                  <a:srgbClr val="7030A0"/>
                </a:solidFill>
              </a:rPr>
            </a:br>
            <a:r>
              <a:rPr lang="fr-FR" b="1" dirty="0" smtClean="0">
                <a:solidFill>
                  <a:srgbClr val="7030A0"/>
                </a:solidFill>
              </a:rPr>
              <a:t>Domaine 2 – Méthodes et outils pour apprendre</a:t>
            </a:r>
            <a:endParaRPr lang="fr-FR" b="1" dirty="0">
              <a:solidFill>
                <a:srgbClr val="7030A0"/>
              </a:solidFill>
            </a:endParaRPr>
          </a:p>
        </p:txBody>
      </p:sp>
      <p:sp>
        <p:nvSpPr>
          <p:cNvPr id="3" name="Espace réservé du contenu 2"/>
          <p:cNvSpPr>
            <a:spLocks noGrp="1"/>
          </p:cNvSpPr>
          <p:nvPr>
            <p:ph idx="1"/>
          </p:nvPr>
        </p:nvSpPr>
        <p:spPr>
          <a:xfrm>
            <a:off x="0" y="1524000"/>
            <a:ext cx="12192000" cy="5334000"/>
          </a:xfrm>
        </p:spPr>
        <p:txBody>
          <a:bodyPr>
            <a:normAutofit/>
          </a:bodyPr>
          <a:lstStyle/>
          <a:p>
            <a:r>
              <a:rPr lang="fr-FR" sz="4000" dirty="0" smtClean="0"/>
              <a:t>L'élève engagé dans la scolarité apprend à </a:t>
            </a:r>
            <a:r>
              <a:rPr lang="fr-FR" sz="4000" b="1" dirty="0" smtClean="0">
                <a:solidFill>
                  <a:srgbClr val="7030A0"/>
                </a:solidFill>
              </a:rPr>
              <a:t>réfléchir</a:t>
            </a:r>
            <a:r>
              <a:rPr lang="fr-FR" sz="4000" dirty="0" smtClean="0"/>
              <a:t>, à </a:t>
            </a:r>
            <a:r>
              <a:rPr lang="fr-FR" sz="4000" b="1" dirty="0" smtClean="0">
                <a:solidFill>
                  <a:srgbClr val="7030A0"/>
                </a:solidFill>
              </a:rPr>
              <a:t>mobiliser des connaissances</a:t>
            </a:r>
            <a:r>
              <a:rPr lang="fr-FR" sz="4000" dirty="0" smtClean="0"/>
              <a:t>, à </a:t>
            </a:r>
            <a:r>
              <a:rPr lang="fr-FR" sz="4000" b="1" dirty="0" smtClean="0">
                <a:solidFill>
                  <a:srgbClr val="7030A0"/>
                </a:solidFill>
              </a:rPr>
              <a:t>choisir des démarches </a:t>
            </a:r>
            <a:r>
              <a:rPr lang="fr-FR" sz="4000" dirty="0" smtClean="0"/>
              <a:t>et des </a:t>
            </a:r>
            <a:r>
              <a:rPr lang="fr-FR" sz="4000" b="1" dirty="0" smtClean="0">
                <a:solidFill>
                  <a:srgbClr val="7030A0"/>
                </a:solidFill>
              </a:rPr>
              <a:t>procédures adaptées</a:t>
            </a:r>
            <a:r>
              <a:rPr lang="fr-FR" sz="4000" dirty="0" smtClean="0"/>
              <a:t>, pour </a:t>
            </a:r>
            <a:r>
              <a:rPr lang="fr-FR" sz="4000" b="1" dirty="0" smtClean="0">
                <a:solidFill>
                  <a:srgbClr val="7030A0"/>
                </a:solidFill>
              </a:rPr>
              <a:t>penser</a:t>
            </a:r>
            <a:r>
              <a:rPr lang="fr-FR" sz="4000" dirty="0" smtClean="0"/>
              <a:t>, </a:t>
            </a:r>
            <a:r>
              <a:rPr lang="fr-FR" sz="4000" b="1" dirty="0" smtClean="0">
                <a:solidFill>
                  <a:srgbClr val="7030A0"/>
                </a:solidFill>
              </a:rPr>
              <a:t>résoudre</a:t>
            </a:r>
            <a:r>
              <a:rPr lang="fr-FR" sz="4000" dirty="0" smtClean="0"/>
              <a:t> un problème, </a:t>
            </a:r>
            <a:r>
              <a:rPr lang="fr-FR" sz="4000" b="1" dirty="0" smtClean="0">
                <a:solidFill>
                  <a:srgbClr val="7030A0"/>
                </a:solidFill>
              </a:rPr>
              <a:t>réaliser une tâche complexe </a:t>
            </a:r>
            <a:r>
              <a:rPr lang="fr-FR" sz="4000" dirty="0" smtClean="0"/>
              <a:t>ou </a:t>
            </a:r>
            <a:r>
              <a:rPr lang="fr-FR" sz="4000" b="1" dirty="0" smtClean="0">
                <a:solidFill>
                  <a:srgbClr val="7030A0"/>
                </a:solidFill>
              </a:rPr>
              <a:t>un projet</a:t>
            </a:r>
            <a:r>
              <a:rPr lang="fr-FR" sz="4000" dirty="0" smtClean="0"/>
              <a:t>, en particulier dans une situation nouvelle ou inattendue.</a:t>
            </a:r>
          </a:p>
          <a:p>
            <a:r>
              <a:rPr lang="fr-FR" sz="4000" b="1" dirty="0" smtClean="0">
                <a:solidFill>
                  <a:srgbClr val="FF0000"/>
                </a:solidFill>
              </a:rPr>
              <a:t>Une compétence est l'aptitude à mobiliser ses ressources </a:t>
            </a:r>
            <a:r>
              <a:rPr lang="fr-FR" sz="4000" dirty="0" smtClean="0"/>
              <a:t>(connaissances, capacités, attitudes) pour accomplir une tâche ou faire face à une situation complexes ou inédites.</a:t>
            </a:r>
            <a:endParaRPr lang="fr-FR" sz="4000" dirty="0"/>
          </a:p>
        </p:txBody>
      </p:sp>
    </p:spTree>
    <p:extLst>
      <p:ext uri="{BB962C8B-B14F-4D97-AF65-F5344CB8AC3E}">
        <p14:creationId xmlns:p14="http://schemas.microsoft.com/office/powerpoint/2010/main" val="1263548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01675"/>
          </a:xfrm>
        </p:spPr>
        <p:txBody>
          <a:bodyPr/>
          <a:lstStyle/>
          <a:p>
            <a:r>
              <a:rPr lang="fr-FR" b="1" dirty="0" smtClean="0">
                <a:solidFill>
                  <a:srgbClr val="7030A0"/>
                </a:solidFill>
              </a:rPr>
              <a:t>MEMORISER: S4C / Français </a:t>
            </a:r>
            <a:endParaRPr lang="fr-FR" dirty="0"/>
          </a:p>
        </p:txBody>
      </p:sp>
      <p:sp>
        <p:nvSpPr>
          <p:cNvPr id="3" name="Espace réservé du contenu 2"/>
          <p:cNvSpPr>
            <a:spLocks noGrp="1"/>
          </p:cNvSpPr>
          <p:nvPr>
            <p:ph idx="1"/>
          </p:nvPr>
        </p:nvSpPr>
        <p:spPr>
          <a:xfrm>
            <a:off x="0" y="1163782"/>
            <a:ext cx="12192000" cy="5694218"/>
          </a:xfrm>
        </p:spPr>
        <p:txBody>
          <a:bodyPr>
            <a:normAutofit/>
          </a:bodyPr>
          <a:lstStyle/>
          <a:p>
            <a:r>
              <a:rPr lang="fr-FR" sz="3200" dirty="0" smtClean="0"/>
              <a:t>Pour acquérir des connaissances et des compétences, l’élève met en œuvre les </a:t>
            </a:r>
            <a:r>
              <a:rPr lang="fr-FR" sz="3200" b="1" dirty="0" smtClean="0">
                <a:solidFill>
                  <a:srgbClr val="7030A0"/>
                </a:solidFill>
              </a:rPr>
              <a:t>capacités essentielles </a:t>
            </a:r>
            <a:r>
              <a:rPr lang="fr-FR" sz="3200" dirty="0" smtClean="0"/>
              <a:t>que sont l'</a:t>
            </a:r>
            <a:r>
              <a:rPr lang="fr-FR" sz="3200" b="1" dirty="0" smtClean="0">
                <a:solidFill>
                  <a:srgbClr val="7030A0"/>
                </a:solidFill>
              </a:rPr>
              <a:t>attention</a:t>
            </a:r>
            <a:r>
              <a:rPr lang="fr-FR" sz="3200" dirty="0" smtClean="0"/>
              <a:t>, la </a:t>
            </a:r>
            <a:r>
              <a:rPr lang="fr-FR" sz="3200" b="1" dirty="0" smtClean="0">
                <a:solidFill>
                  <a:srgbClr val="7030A0"/>
                </a:solidFill>
              </a:rPr>
              <a:t>mémorisation</a:t>
            </a:r>
            <a:r>
              <a:rPr lang="fr-FR" sz="3200" dirty="0" smtClean="0"/>
              <a:t>, la </a:t>
            </a:r>
            <a:r>
              <a:rPr lang="fr-FR" sz="3200" b="1" dirty="0" smtClean="0">
                <a:solidFill>
                  <a:srgbClr val="7030A0"/>
                </a:solidFill>
              </a:rPr>
              <a:t>mobilisation de ressources</a:t>
            </a:r>
            <a:r>
              <a:rPr lang="fr-FR" sz="3200" dirty="0" smtClean="0"/>
              <a:t>, la </a:t>
            </a:r>
            <a:r>
              <a:rPr lang="fr-FR" sz="3200" b="1" dirty="0" smtClean="0">
                <a:solidFill>
                  <a:srgbClr val="7030A0"/>
                </a:solidFill>
              </a:rPr>
              <a:t>concentration</a:t>
            </a:r>
            <a:r>
              <a:rPr lang="fr-FR" sz="3200" dirty="0" smtClean="0"/>
              <a:t>, l'aptitude à l'échange et au questionnement, le respect des consignes, la gestion de l'effort.</a:t>
            </a:r>
          </a:p>
          <a:p>
            <a:r>
              <a:rPr lang="fr-FR" sz="3200" b="1" dirty="0" smtClean="0">
                <a:solidFill>
                  <a:srgbClr val="7030A0"/>
                </a:solidFill>
              </a:rPr>
              <a:t>Il gère les étapes d'une production</a:t>
            </a:r>
            <a:r>
              <a:rPr lang="fr-FR" sz="3200" dirty="0" smtClean="0"/>
              <a:t>, écrite ou non, </a:t>
            </a:r>
            <a:r>
              <a:rPr lang="fr-FR" sz="3200" b="1" dirty="0" smtClean="0">
                <a:solidFill>
                  <a:srgbClr val="7030A0"/>
                </a:solidFill>
              </a:rPr>
              <a:t>mémorise ce qui doit l'être</a:t>
            </a:r>
            <a:r>
              <a:rPr lang="fr-FR" sz="3200" dirty="0" smtClean="0"/>
              <a:t>. </a:t>
            </a:r>
          </a:p>
          <a:p>
            <a:r>
              <a:rPr lang="fr-FR" sz="3600" dirty="0" smtClean="0"/>
              <a:t>L'élève sait se constituer des </a:t>
            </a:r>
            <a:r>
              <a:rPr lang="fr-FR" sz="3600" b="1" dirty="0" smtClean="0">
                <a:solidFill>
                  <a:srgbClr val="7030A0"/>
                </a:solidFill>
              </a:rPr>
              <a:t>outils personnels </a:t>
            </a:r>
            <a:r>
              <a:rPr lang="fr-FR" sz="3600" dirty="0" smtClean="0"/>
              <a:t>grâce à des</a:t>
            </a:r>
            <a:r>
              <a:rPr lang="fr-FR" sz="3600" b="1" dirty="0" smtClean="0">
                <a:solidFill>
                  <a:srgbClr val="7030A0"/>
                </a:solidFill>
              </a:rPr>
              <a:t> écrits de travail</a:t>
            </a:r>
            <a:r>
              <a:rPr lang="fr-FR" sz="3600" dirty="0" smtClean="0"/>
              <a:t>, y compris numériques : notamment prise de notes, brouillons, fiches, lexiques, nomenclatures, cartes mentales, plans, croquis, dont il peut se servir pour </a:t>
            </a:r>
            <a:r>
              <a:rPr lang="fr-FR" sz="3600" b="1" dirty="0" smtClean="0">
                <a:solidFill>
                  <a:srgbClr val="7030A0"/>
                </a:solidFill>
              </a:rPr>
              <a:t>s'entraîner, réviser, mémoriser</a:t>
            </a:r>
            <a:r>
              <a:rPr lang="fr-FR" sz="3600" dirty="0" smtClean="0"/>
              <a:t>. </a:t>
            </a:r>
            <a:endParaRPr lang="fr-FR" sz="3600" dirty="0"/>
          </a:p>
        </p:txBody>
      </p:sp>
    </p:spTree>
    <p:extLst>
      <p:ext uri="{BB962C8B-B14F-4D97-AF65-F5344CB8AC3E}">
        <p14:creationId xmlns:p14="http://schemas.microsoft.com/office/powerpoint/2010/main" val="1641622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95853"/>
            <a:ext cx="10515600" cy="784802"/>
          </a:xfrm>
        </p:spPr>
        <p:txBody>
          <a:bodyPr/>
          <a:lstStyle/>
          <a:p>
            <a:r>
              <a:rPr lang="fr-FR" b="1" dirty="0" smtClean="0">
                <a:solidFill>
                  <a:srgbClr val="7030A0"/>
                </a:solidFill>
              </a:rPr>
              <a:t>MEMORISER: S4C / Mathématiques</a:t>
            </a:r>
            <a:endParaRPr lang="fr-FR" dirty="0"/>
          </a:p>
        </p:txBody>
      </p:sp>
      <p:sp>
        <p:nvSpPr>
          <p:cNvPr id="3" name="Espace réservé du contenu 2"/>
          <p:cNvSpPr>
            <a:spLocks noGrp="1"/>
          </p:cNvSpPr>
          <p:nvPr>
            <p:ph idx="1"/>
          </p:nvPr>
        </p:nvSpPr>
        <p:spPr>
          <a:xfrm>
            <a:off x="0" y="1080654"/>
            <a:ext cx="12192000" cy="5777345"/>
          </a:xfrm>
        </p:spPr>
        <p:txBody>
          <a:bodyPr/>
          <a:lstStyle/>
          <a:p>
            <a:r>
              <a:rPr lang="fr-FR" sz="3600" b="1" dirty="0" smtClean="0">
                <a:solidFill>
                  <a:srgbClr val="FF0000"/>
                </a:solidFill>
              </a:rPr>
              <a:t>L'élève se projette dans le temps, anticipe, planifie ses tâches. </a:t>
            </a:r>
            <a:r>
              <a:rPr lang="fr-FR" sz="3600" dirty="0" smtClean="0"/>
              <a:t>Il gère les étapes d'une production, écrite ou non, mémorise ce qui doit l'être.</a:t>
            </a:r>
          </a:p>
          <a:p>
            <a:r>
              <a:rPr lang="fr-FR" sz="3600" dirty="0" smtClean="0"/>
              <a:t>Il comprend le sens des consignes ; il sait qu'un même mot peut avoir des sens différents selon les disciplines. Pour acquérir des connaissances et des compétences, il met en œuvre les capacités essentielles que sont l'attention, la mémorisation, la mobilisation de ressources, la concentration, l'aptitude à l'échange et au questionnement, le respect des consignes, la gestion de l'effort</a:t>
            </a:r>
            <a:r>
              <a:rPr lang="fr-FR" dirty="0" smtClean="0"/>
              <a:t>.</a:t>
            </a:r>
            <a:endParaRPr lang="fr-FR" dirty="0"/>
          </a:p>
        </p:txBody>
      </p:sp>
    </p:spTree>
    <p:extLst>
      <p:ext uri="{BB962C8B-B14F-4D97-AF65-F5344CB8AC3E}">
        <p14:creationId xmlns:p14="http://schemas.microsoft.com/office/powerpoint/2010/main" val="72048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95639"/>
          </a:xfrm>
        </p:spPr>
        <p:txBody>
          <a:bodyPr/>
          <a:lstStyle/>
          <a:p>
            <a:r>
              <a:rPr lang="fr-FR" b="1" dirty="0" smtClean="0">
                <a:solidFill>
                  <a:srgbClr val="7030A0"/>
                </a:solidFill>
              </a:rPr>
              <a:t>MEMORISER: S4C / Histoire-Géographie</a:t>
            </a:r>
            <a:endParaRPr lang="fr-FR" dirty="0"/>
          </a:p>
        </p:txBody>
      </p:sp>
      <p:sp>
        <p:nvSpPr>
          <p:cNvPr id="3" name="Espace réservé du contenu 2"/>
          <p:cNvSpPr>
            <a:spLocks noGrp="1"/>
          </p:cNvSpPr>
          <p:nvPr>
            <p:ph idx="1"/>
          </p:nvPr>
        </p:nvSpPr>
        <p:spPr>
          <a:xfrm>
            <a:off x="0" y="1496290"/>
            <a:ext cx="12192000" cy="5361709"/>
          </a:xfrm>
        </p:spPr>
        <p:txBody>
          <a:bodyPr>
            <a:normAutofit/>
          </a:bodyPr>
          <a:lstStyle/>
          <a:p>
            <a:r>
              <a:rPr lang="fr-FR" sz="4000" dirty="0" smtClean="0"/>
              <a:t>L'élève se projette dans le temps, anticipe, planifie ses tâches. </a:t>
            </a:r>
          </a:p>
          <a:p>
            <a:r>
              <a:rPr lang="fr-FR" sz="4000" dirty="0" smtClean="0"/>
              <a:t>Il apprend à </a:t>
            </a:r>
            <a:r>
              <a:rPr lang="fr-FR" sz="4000" b="1" dirty="0" smtClean="0">
                <a:solidFill>
                  <a:srgbClr val="FF0000"/>
                </a:solidFill>
              </a:rPr>
              <a:t>gérer un projet</a:t>
            </a:r>
            <a:r>
              <a:rPr lang="fr-FR" sz="4000" dirty="0" smtClean="0"/>
              <a:t>, qu'il soit individuel ou collectif. </a:t>
            </a:r>
          </a:p>
          <a:p>
            <a:r>
              <a:rPr lang="fr-FR" sz="4000" dirty="0" smtClean="0">
                <a:solidFill>
                  <a:srgbClr val="FF0000"/>
                </a:solidFill>
              </a:rPr>
              <a:t>Il en </a:t>
            </a:r>
            <a:r>
              <a:rPr lang="fr-FR" sz="4000" b="1" dirty="0" smtClean="0">
                <a:solidFill>
                  <a:srgbClr val="FF0000"/>
                </a:solidFill>
              </a:rPr>
              <a:t>planifie les tâches</a:t>
            </a:r>
            <a:r>
              <a:rPr lang="fr-FR" sz="4000" dirty="0" smtClean="0">
                <a:solidFill>
                  <a:srgbClr val="FF0000"/>
                </a:solidFill>
              </a:rPr>
              <a:t>, en </a:t>
            </a:r>
            <a:r>
              <a:rPr lang="fr-FR" sz="4000" b="1" dirty="0" smtClean="0">
                <a:solidFill>
                  <a:srgbClr val="FF0000"/>
                </a:solidFill>
              </a:rPr>
              <a:t>fixe les étapes </a:t>
            </a:r>
            <a:r>
              <a:rPr lang="fr-FR" sz="4000" dirty="0" smtClean="0">
                <a:solidFill>
                  <a:srgbClr val="FF0000"/>
                </a:solidFill>
              </a:rPr>
              <a:t>et </a:t>
            </a:r>
            <a:r>
              <a:rPr lang="fr-FR" sz="4000" b="1" dirty="0" smtClean="0">
                <a:solidFill>
                  <a:srgbClr val="FF0000"/>
                </a:solidFill>
              </a:rPr>
              <a:t>évalue l'atteinte des objectifs</a:t>
            </a:r>
            <a:r>
              <a:rPr lang="fr-FR" sz="4000" dirty="0" smtClean="0">
                <a:solidFill>
                  <a:srgbClr val="FF0000"/>
                </a:solidFill>
              </a:rPr>
              <a:t>. </a:t>
            </a:r>
            <a:endParaRPr lang="fr-FR" sz="4000" dirty="0">
              <a:solidFill>
                <a:srgbClr val="FF0000"/>
              </a:solidFill>
            </a:endParaRPr>
          </a:p>
        </p:txBody>
      </p:sp>
    </p:spTree>
    <p:extLst>
      <p:ext uri="{BB962C8B-B14F-4D97-AF65-F5344CB8AC3E}">
        <p14:creationId xmlns:p14="http://schemas.microsoft.com/office/powerpoint/2010/main" val="3174340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65125"/>
            <a:ext cx="12192000" cy="1325563"/>
          </a:xfrm>
        </p:spPr>
        <p:txBody>
          <a:bodyPr/>
          <a:lstStyle/>
          <a:p>
            <a:r>
              <a:rPr lang="fr-FR" b="1" dirty="0" smtClean="0">
                <a:solidFill>
                  <a:srgbClr val="7030A0"/>
                </a:solidFill>
              </a:rPr>
              <a:t>PROGRAMMES: contribution des disciplines à l’acquisition du S4C / Français</a:t>
            </a:r>
            <a:endParaRPr lang="fr-FR" b="1" dirty="0">
              <a:solidFill>
                <a:srgbClr val="7030A0"/>
              </a:solidFill>
            </a:endParaRPr>
          </a:p>
        </p:txBody>
      </p:sp>
      <p:sp>
        <p:nvSpPr>
          <p:cNvPr id="3" name="Espace réservé du contenu 2"/>
          <p:cNvSpPr>
            <a:spLocks noGrp="1"/>
          </p:cNvSpPr>
          <p:nvPr>
            <p:ph idx="1"/>
          </p:nvPr>
        </p:nvSpPr>
        <p:spPr>
          <a:xfrm>
            <a:off x="0" y="1690688"/>
            <a:ext cx="12192000" cy="5042621"/>
          </a:xfrm>
        </p:spPr>
        <p:txBody>
          <a:bodyPr>
            <a:normAutofit/>
          </a:bodyPr>
          <a:lstStyle/>
          <a:p>
            <a:r>
              <a:rPr lang="fr-FR" sz="3600" dirty="0" smtClean="0">
                <a:solidFill>
                  <a:srgbClr val="FF0000"/>
                </a:solidFill>
              </a:rPr>
              <a:t>Tous les enseignements concourent à développer les </a:t>
            </a:r>
            <a:r>
              <a:rPr lang="fr-FR" sz="3600" b="1" dirty="0" smtClean="0">
                <a:solidFill>
                  <a:srgbClr val="FF0000"/>
                </a:solidFill>
              </a:rPr>
              <a:t>compétences méthodologiques</a:t>
            </a:r>
            <a:r>
              <a:rPr lang="fr-FR" sz="3600" dirty="0" smtClean="0"/>
              <a:t> pour améliorer l'efficacité des apprentissages et favoriser la réussite de tous les élèves. </a:t>
            </a:r>
          </a:p>
          <a:p>
            <a:r>
              <a:rPr lang="fr-FR" sz="3600" b="1" dirty="0" smtClean="0">
                <a:solidFill>
                  <a:srgbClr val="7030A0"/>
                </a:solidFill>
              </a:rPr>
              <a:t>Savoir apprendre </a:t>
            </a:r>
            <a:r>
              <a:rPr lang="fr-FR" sz="3600" dirty="0" smtClean="0"/>
              <a:t>une leçon ou une poésie, utiliser des </a:t>
            </a:r>
            <a:r>
              <a:rPr lang="fr-FR" sz="3600" b="1" dirty="0" smtClean="0">
                <a:solidFill>
                  <a:srgbClr val="7030A0"/>
                </a:solidFill>
              </a:rPr>
              <a:t>écrits intermédiaires</a:t>
            </a:r>
            <a:r>
              <a:rPr lang="fr-FR" sz="3600" dirty="0" smtClean="0"/>
              <a:t>, </a:t>
            </a:r>
            <a:r>
              <a:rPr lang="fr-FR" sz="3600" b="1" dirty="0" smtClean="0">
                <a:solidFill>
                  <a:srgbClr val="7030A0"/>
                </a:solidFill>
              </a:rPr>
              <a:t>relire</a:t>
            </a:r>
            <a:r>
              <a:rPr lang="fr-FR" sz="3600" dirty="0" smtClean="0"/>
              <a:t> un texte, une consigne, </a:t>
            </a:r>
            <a:r>
              <a:rPr lang="fr-FR" sz="3600" b="1" dirty="0" smtClean="0">
                <a:solidFill>
                  <a:srgbClr val="7030A0"/>
                </a:solidFill>
              </a:rPr>
              <a:t>utiliser des outils de référence</a:t>
            </a:r>
            <a:r>
              <a:rPr lang="fr-FR" sz="3600" dirty="0" smtClean="0"/>
              <a:t>, fréquenter des bibliothèques et des centres de documentation pour </a:t>
            </a:r>
            <a:r>
              <a:rPr lang="fr-FR" sz="3600" b="1" dirty="0" smtClean="0">
                <a:solidFill>
                  <a:srgbClr val="7030A0"/>
                </a:solidFill>
              </a:rPr>
              <a:t>rechercher de l'information</a:t>
            </a:r>
            <a:r>
              <a:rPr lang="fr-FR" sz="3600" dirty="0" smtClean="0"/>
              <a:t>, utiliser l'ordinateur... sont autant de </a:t>
            </a:r>
            <a:r>
              <a:rPr lang="fr-FR" sz="3600" b="1" dirty="0" smtClean="0">
                <a:solidFill>
                  <a:srgbClr val="7030A0"/>
                </a:solidFill>
              </a:rPr>
              <a:t>pratiques à acquérir pour permettre de mieux organiser son travail</a:t>
            </a:r>
            <a:r>
              <a:rPr lang="fr-FR" sz="3600" dirty="0" smtClean="0"/>
              <a:t>.</a:t>
            </a:r>
            <a:endParaRPr lang="fr-FR" sz="3600" dirty="0"/>
          </a:p>
        </p:txBody>
      </p:sp>
    </p:spTree>
    <p:extLst>
      <p:ext uri="{BB962C8B-B14F-4D97-AF65-F5344CB8AC3E}">
        <p14:creationId xmlns:p14="http://schemas.microsoft.com/office/powerpoint/2010/main" val="95656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PROGRAMMES: contribution des disciplines à l’acquisition du S4C / Mathématiques</a:t>
            </a:r>
            <a:endParaRPr lang="fr-FR" dirty="0"/>
          </a:p>
        </p:txBody>
      </p:sp>
      <p:sp>
        <p:nvSpPr>
          <p:cNvPr id="3" name="Espace réservé du contenu 2"/>
          <p:cNvSpPr>
            <a:spLocks noGrp="1"/>
          </p:cNvSpPr>
          <p:nvPr>
            <p:ph idx="1"/>
          </p:nvPr>
        </p:nvSpPr>
        <p:spPr>
          <a:xfrm>
            <a:off x="0" y="2244436"/>
            <a:ext cx="12192000" cy="4613563"/>
          </a:xfrm>
        </p:spPr>
        <p:txBody>
          <a:bodyPr>
            <a:normAutofit/>
          </a:bodyPr>
          <a:lstStyle/>
          <a:p>
            <a:r>
              <a:rPr lang="fr-FR" sz="4400" dirty="0" smtClean="0"/>
              <a:t> En mathématiques, </a:t>
            </a:r>
            <a:r>
              <a:rPr lang="fr-FR" sz="4400" b="1" dirty="0" smtClean="0">
                <a:solidFill>
                  <a:srgbClr val="7030A0"/>
                </a:solidFill>
              </a:rPr>
              <a:t>mémoriser</a:t>
            </a:r>
            <a:r>
              <a:rPr lang="fr-FR" sz="4400" dirty="0" smtClean="0"/>
              <a:t>, </a:t>
            </a:r>
            <a:r>
              <a:rPr lang="fr-FR" sz="4400" b="1" dirty="0" smtClean="0">
                <a:solidFill>
                  <a:srgbClr val="7030A0"/>
                </a:solidFill>
              </a:rPr>
              <a:t>utiliser des outils de référence</a:t>
            </a:r>
            <a:r>
              <a:rPr lang="fr-FR" sz="4400" dirty="0" smtClean="0"/>
              <a:t>, essayer, proposer une réponse, argumenter, vérifier sont des composantes de la résolution de problèmes simples de la vie quotidienne.</a:t>
            </a:r>
            <a:endParaRPr lang="fr-FR" sz="4400" dirty="0"/>
          </a:p>
        </p:txBody>
      </p:sp>
    </p:spTree>
    <p:extLst>
      <p:ext uri="{BB962C8B-B14F-4D97-AF65-F5344CB8AC3E}">
        <p14:creationId xmlns:p14="http://schemas.microsoft.com/office/powerpoint/2010/main" val="7083013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393</Words>
  <Application>Microsoft Office PowerPoint</Application>
  <PresentationFormat>Grand écran</PresentationFormat>
  <Paragraphs>21</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APPRENDRE A APPRENDRE MEMORISER</vt:lpstr>
      <vt:lpstr>MEMORISER: S4C  Domaine 2 – Méthodes et outils pour apprendre</vt:lpstr>
      <vt:lpstr>MEMORISER: S4C / Français </vt:lpstr>
      <vt:lpstr>MEMORISER: S4C / Mathématiques</vt:lpstr>
      <vt:lpstr>MEMORISER: S4C / Histoire-Géographie</vt:lpstr>
      <vt:lpstr>PROGRAMMES: contribution des disciplines à l’acquisition du S4C / Français</vt:lpstr>
      <vt:lpstr>PROGRAMMES: contribution des disciplines à l’acquisition du S4C / Mathématiques</vt:lpstr>
    </vt:vector>
  </TitlesOfParts>
  <Company>ACADEMIE DE LYON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APPRENDRE A APPRENDRE MEMORISER</dc:title>
  <dc:creator>circo</dc:creator>
  <cp:lastModifiedBy>circo</cp:lastModifiedBy>
  <cp:revision>11</cp:revision>
  <dcterms:created xsi:type="dcterms:W3CDTF">2016-03-08T09:23:54Z</dcterms:created>
  <dcterms:modified xsi:type="dcterms:W3CDTF">2016-03-08T10:09:17Z</dcterms:modified>
</cp:coreProperties>
</file>